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1"/>
  </p:notesMasterIdLst>
  <p:sldIdLst>
    <p:sldId id="259" r:id="rId2"/>
    <p:sldId id="258" r:id="rId3"/>
    <p:sldId id="269" r:id="rId4"/>
    <p:sldId id="270" r:id="rId5"/>
    <p:sldId id="267" r:id="rId6"/>
    <p:sldId id="263" r:id="rId7"/>
    <p:sldId id="268" r:id="rId8"/>
    <p:sldId id="271" r:id="rId9"/>
    <p:sldId id="27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738D"/>
    <a:srgbClr val="8D8D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084380-B41B-7A7C-F940-B8AE6F7D5BA9}" v="124" dt="2024-12-13T07:00:56.051"/>
    <p1510:client id="{151C226F-3368-97F5-8282-1ADBB81BFC5F}" v="71" dt="2024-12-13T21:49:57.912"/>
    <p1510:client id="{1EB92492-E649-B5F2-A098-4CA4844FE535}" v="11" dt="2024-12-12T14:19:37.383"/>
    <p1510:client id="{3C25C47C-8A51-A2E6-2516-214F99F7CE0A}" v="118" dt="2024-12-13T00:17:23.513"/>
    <p1510:client id="{556C5308-EEA0-6E90-AAC1-34D3256EB2B8}" v="2" dt="2024-12-13T04:58:00.791"/>
    <p1510:client id="{5B639315-DEE2-2D84-19E4-6D7C6ADFFA28}" v="61" dt="2024-12-13T06:47:18.507"/>
    <p1510:client id="{5E99DAD6-F39D-FB04-CEFE-F7921BDEBA38}" v="1567" dt="2024-12-12T04:54:13.523"/>
    <p1510:client id="{6326B973-FE26-FB39-4D19-99FE06A50F13}" v="2350" dt="2024-12-12T04:51:20.128"/>
    <p1510:client id="{AECC2F49-56D6-2BE7-63CA-25F6D4E123C5}" v="579" dt="2024-12-13T22:36:55.817"/>
    <p1510:client id="{EF0B2D8E-D94E-45C1-CBA0-3B0DBA39306A}" v="465" dt="2024-12-13T07:03:11.168"/>
    <p1510:client id="{F96EB682-1862-A007-1967-DE79A6FCFA77}" v="21" dt="2024-12-13T22:46:47.4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9C645A-8460-42BA-90C0-288075920D18}"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7D099E30-4246-4036-A92D-870769EC7905}">
      <dgm:prSet/>
      <dgm:spPr/>
      <dgm:t>
        <a:bodyPr/>
        <a:lstStyle/>
        <a:p>
          <a:pPr>
            <a:lnSpc>
              <a:spcPct val="100000"/>
            </a:lnSpc>
          </a:pPr>
          <a:r>
            <a:rPr lang="en-US">
              <a:latin typeface="Aptos Display" panose="020F0302020204030204"/>
            </a:rPr>
            <a:t>General Information: Our Client</a:t>
          </a:r>
          <a:r>
            <a:rPr lang="en-US">
              <a:latin typeface="Aptos Display" panose="02110004020202020204"/>
            </a:rPr>
            <a:t>/Objectives</a:t>
          </a:r>
          <a:endParaRPr lang="en-US"/>
        </a:p>
      </dgm:t>
    </dgm:pt>
    <dgm:pt modelId="{4F96A102-7C89-4E9E-94EA-FE523F249790}" type="parTrans" cxnId="{C8D7A6DD-2A66-49D1-878B-9665D2D344F3}">
      <dgm:prSet/>
      <dgm:spPr/>
      <dgm:t>
        <a:bodyPr/>
        <a:lstStyle/>
        <a:p>
          <a:endParaRPr lang="en-US"/>
        </a:p>
      </dgm:t>
    </dgm:pt>
    <dgm:pt modelId="{2BDA1F88-5AC3-471A-9534-3D105A057DF6}" type="sibTrans" cxnId="{C8D7A6DD-2A66-49D1-878B-9665D2D344F3}">
      <dgm:prSet/>
      <dgm:spPr/>
      <dgm:t>
        <a:bodyPr/>
        <a:lstStyle/>
        <a:p>
          <a:endParaRPr lang="en-US"/>
        </a:p>
      </dgm:t>
    </dgm:pt>
    <dgm:pt modelId="{F323327D-E0AD-4882-B7C0-C0A48CF91223}">
      <dgm:prSet/>
      <dgm:spPr/>
      <dgm:t>
        <a:bodyPr/>
        <a:lstStyle/>
        <a:p>
          <a:pPr>
            <a:lnSpc>
              <a:spcPct val="100000"/>
            </a:lnSpc>
          </a:pPr>
          <a:r>
            <a:rPr lang="en-US">
              <a:latin typeface="Aptos Display" panose="02110004020202020204"/>
            </a:rPr>
            <a:t>Exploring the Data</a:t>
          </a:r>
        </a:p>
      </dgm:t>
    </dgm:pt>
    <dgm:pt modelId="{8D83678C-071C-4299-AA90-2FA35E7360FA}" type="parTrans" cxnId="{C8D4C6A4-6B39-43E8-B1CD-01302DFC1A78}">
      <dgm:prSet/>
      <dgm:spPr/>
      <dgm:t>
        <a:bodyPr/>
        <a:lstStyle/>
        <a:p>
          <a:endParaRPr lang="en-US"/>
        </a:p>
      </dgm:t>
    </dgm:pt>
    <dgm:pt modelId="{1AFD8198-E8D1-417D-BDA4-48DA4023B5E2}" type="sibTrans" cxnId="{C8D4C6A4-6B39-43E8-B1CD-01302DFC1A78}">
      <dgm:prSet/>
      <dgm:spPr/>
      <dgm:t>
        <a:bodyPr/>
        <a:lstStyle/>
        <a:p>
          <a:endParaRPr lang="en-US"/>
        </a:p>
      </dgm:t>
    </dgm:pt>
    <dgm:pt modelId="{0A92D7A6-D553-43FC-BAAF-C588410BA8BE}">
      <dgm:prSet/>
      <dgm:spPr/>
      <dgm:t>
        <a:bodyPr/>
        <a:lstStyle/>
        <a:p>
          <a:pPr>
            <a:lnSpc>
              <a:spcPct val="100000"/>
            </a:lnSpc>
          </a:pPr>
          <a:r>
            <a:rPr lang="en-US"/>
            <a:t>Conclusion</a:t>
          </a:r>
        </a:p>
      </dgm:t>
    </dgm:pt>
    <dgm:pt modelId="{CBA7F9EB-39E0-49AA-9E93-308E0DDE7D40}" type="parTrans" cxnId="{5A11006F-DD8F-49E9-86DC-F87F042864A4}">
      <dgm:prSet/>
      <dgm:spPr/>
      <dgm:t>
        <a:bodyPr/>
        <a:lstStyle/>
        <a:p>
          <a:endParaRPr lang="en-US"/>
        </a:p>
      </dgm:t>
    </dgm:pt>
    <dgm:pt modelId="{FBD375BC-1DB3-4508-891A-A48076AEF7C2}" type="sibTrans" cxnId="{5A11006F-DD8F-49E9-86DC-F87F042864A4}">
      <dgm:prSet/>
      <dgm:spPr/>
      <dgm:t>
        <a:bodyPr/>
        <a:lstStyle/>
        <a:p>
          <a:endParaRPr lang="en-US"/>
        </a:p>
      </dgm:t>
    </dgm:pt>
    <dgm:pt modelId="{D6A4E78B-2C2B-4B40-A674-557AE5365D80}">
      <dgm:prSet/>
      <dgm:spPr/>
      <dgm:t>
        <a:bodyPr/>
        <a:lstStyle/>
        <a:p>
          <a:pPr>
            <a:lnSpc>
              <a:spcPct val="100000"/>
            </a:lnSpc>
          </a:pPr>
          <a:r>
            <a:rPr lang="en-US"/>
            <a:t>Modelling </a:t>
          </a:r>
          <a:r>
            <a:rPr lang="en-US">
              <a:latin typeface="Aptos Display" panose="02110004020202020204"/>
            </a:rPr>
            <a:t>Techniques</a:t>
          </a:r>
        </a:p>
      </dgm:t>
    </dgm:pt>
    <dgm:pt modelId="{74CEA44D-6536-47A8-B0AC-6746046E9D84}" type="parTrans" cxnId="{14A18F05-1939-4274-A6A1-2724F036D849}">
      <dgm:prSet/>
      <dgm:spPr/>
      <dgm:t>
        <a:bodyPr/>
        <a:lstStyle/>
        <a:p>
          <a:endParaRPr lang="en-US"/>
        </a:p>
      </dgm:t>
    </dgm:pt>
    <dgm:pt modelId="{E47D5AFD-77DB-454A-9EFF-07D68728AC24}" type="sibTrans" cxnId="{14A18F05-1939-4274-A6A1-2724F036D849}">
      <dgm:prSet/>
      <dgm:spPr/>
      <dgm:t>
        <a:bodyPr/>
        <a:lstStyle/>
        <a:p>
          <a:endParaRPr lang="en-US"/>
        </a:p>
      </dgm:t>
    </dgm:pt>
    <dgm:pt modelId="{5D8B0CBF-FF45-4B22-9CFB-50021F1CF1B4}">
      <dgm:prSet/>
      <dgm:spPr/>
      <dgm:t>
        <a:bodyPr/>
        <a:lstStyle/>
        <a:p>
          <a:pPr>
            <a:lnSpc>
              <a:spcPct val="100000"/>
            </a:lnSpc>
          </a:pPr>
          <a:r>
            <a:rPr lang="en-US">
              <a:latin typeface="Aptos Display" panose="02110004020202020204"/>
            </a:rPr>
            <a:t>Takeaways &amp; Use Cases</a:t>
          </a:r>
        </a:p>
      </dgm:t>
    </dgm:pt>
    <dgm:pt modelId="{11EECEAC-5D13-4D70-8A01-2FC0C55804B6}" type="parTrans" cxnId="{ED2FF237-7DB8-45F0-8557-173C2A95C913}">
      <dgm:prSet/>
      <dgm:spPr/>
      <dgm:t>
        <a:bodyPr/>
        <a:lstStyle/>
        <a:p>
          <a:endParaRPr lang="en-US"/>
        </a:p>
      </dgm:t>
    </dgm:pt>
    <dgm:pt modelId="{860354FF-C627-44D4-9FF4-BB9E5D9AC967}" type="sibTrans" cxnId="{ED2FF237-7DB8-45F0-8557-173C2A95C913}">
      <dgm:prSet/>
      <dgm:spPr/>
      <dgm:t>
        <a:bodyPr/>
        <a:lstStyle/>
        <a:p>
          <a:endParaRPr lang="en-US"/>
        </a:p>
      </dgm:t>
    </dgm:pt>
    <dgm:pt modelId="{48E6CAD3-5F26-444B-96FF-3A49E72D15CB}">
      <dgm:prSet phldr="0"/>
      <dgm:spPr/>
      <dgm:t>
        <a:bodyPr/>
        <a:lstStyle/>
        <a:p>
          <a:pPr>
            <a:lnSpc>
              <a:spcPct val="100000"/>
            </a:lnSpc>
          </a:pPr>
          <a:r>
            <a:rPr lang="en-US">
              <a:latin typeface="Aptos Display" panose="02110004020202020204"/>
            </a:rPr>
            <a:t>Insights from the Model</a:t>
          </a:r>
          <a:endParaRPr lang="en-US"/>
        </a:p>
      </dgm:t>
    </dgm:pt>
    <dgm:pt modelId="{5629E7B9-A192-427A-B9E1-F91D05B6EDEA}" type="parTrans" cxnId="{B6C67DDA-7DD5-4922-9359-354317774EDB}">
      <dgm:prSet/>
      <dgm:spPr/>
      <dgm:t>
        <a:bodyPr/>
        <a:lstStyle/>
        <a:p>
          <a:endParaRPr lang="en-US"/>
        </a:p>
      </dgm:t>
    </dgm:pt>
    <dgm:pt modelId="{8D27D188-5072-4129-8738-2E638B078E37}" type="sibTrans" cxnId="{B6C67DDA-7DD5-4922-9359-354317774EDB}">
      <dgm:prSet/>
      <dgm:spPr/>
      <dgm:t>
        <a:bodyPr/>
        <a:lstStyle/>
        <a:p>
          <a:endParaRPr lang="en-US"/>
        </a:p>
      </dgm:t>
    </dgm:pt>
    <dgm:pt modelId="{A3FD772B-992D-4BF7-9BDB-2A2E9243C8D9}" type="pres">
      <dgm:prSet presAssocID="{169C645A-8460-42BA-90C0-288075920D18}" presName="root" presStyleCnt="0">
        <dgm:presLayoutVars>
          <dgm:dir/>
          <dgm:resizeHandles val="exact"/>
        </dgm:presLayoutVars>
      </dgm:prSet>
      <dgm:spPr/>
    </dgm:pt>
    <dgm:pt modelId="{5B86366E-819A-48A4-A841-521D59330AF4}" type="pres">
      <dgm:prSet presAssocID="{7D099E30-4246-4036-A92D-870769EC7905}" presName="compNode" presStyleCnt="0"/>
      <dgm:spPr/>
    </dgm:pt>
    <dgm:pt modelId="{92C83B90-9FD5-4516-8B16-1DF1A2AE34A9}" type="pres">
      <dgm:prSet presAssocID="{7D099E30-4246-4036-A92D-870769EC790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rget Audience"/>
        </a:ext>
      </dgm:extLst>
    </dgm:pt>
    <dgm:pt modelId="{2E8D90F0-991D-47F1-A44C-CB937E63DB4F}" type="pres">
      <dgm:prSet presAssocID="{7D099E30-4246-4036-A92D-870769EC7905}" presName="spaceRect" presStyleCnt="0"/>
      <dgm:spPr/>
    </dgm:pt>
    <dgm:pt modelId="{233E47BA-15BA-43EF-908B-FCB2A54D9DF9}" type="pres">
      <dgm:prSet presAssocID="{7D099E30-4246-4036-A92D-870769EC7905}" presName="textRect" presStyleLbl="revTx" presStyleIdx="0" presStyleCnt="6">
        <dgm:presLayoutVars>
          <dgm:chMax val="1"/>
          <dgm:chPref val="1"/>
        </dgm:presLayoutVars>
      </dgm:prSet>
      <dgm:spPr/>
    </dgm:pt>
    <dgm:pt modelId="{64ADFD97-EA16-4815-916C-537978405705}" type="pres">
      <dgm:prSet presAssocID="{2BDA1F88-5AC3-471A-9534-3D105A057DF6}" presName="sibTrans" presStyleCnt="0"/>
      <dgm:spPr/>
    </dgm:pt>
    <dgm:pt modelId="{60D282C1-A4BF-4BB9-B00C-4ED46038D5D9}" type="pres">
      <dgm:prSet presAssocID="{F323327D-E0AD-4882-B7C0-C0A48CF91223}" presName="compNode" presStyleCnt="0"/>
      <dgm:spPr/>
    </dgm:pt>
    <dgm:pt modelId="{CF05A89A-56D6-4987-B367-32D31935FB7F}" type="pres">
      <dgm:prSet presAssocID="{F323327D-E0AD-4882-B7C0-C0A48CF9122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321024EF-BE5F-4F53-939C-3A31E149AD16}" type="pres">
      <dgm:prSet presAssocID="{F323327D-E0AD-4882-B7C0-C0A48CF91223}" presName="spaceRect" presStyleCnt="0"/>
      <dgm:spPr/>
    </dgm:pt>
    <dgm:pt modelId="{36F9BA95-49FF-49FB-87DA-252C3368E99F}" type="pres">
      <dgm:prSet presAssocID="{F323327D-E0AD-4882-B7C0-C0A48CF91223}" presName="textRect" presStyleLbl="revTx" presStyleIdx="1" presStyleCnt="6">
        <dgm:presLayoutVars>
          <dgm:chMax val="1"/>
          <dgm:chPref val="1"/>
        </dgm:presLayoutVars>
      </dgm:prSet>
      <dgm:spPr/>
    </dgm:pt>
    <dgm:pt modelId="{06361D42-321C-4F50-BDDE-91F3D3D7AF90}" type="pres">
      <dgm:prSet presAssocID="{1AFD8198-E8D1-417D-BDA4-48DA4023B5E2}" presName="sibTrans" presStyleCnt="0"/>
      <dgm:spPr/>
    </dgm:pt>
    <dgm:pt modelId="{06C75FC0-5E1C-4392-B281-C719872B433C}" type="pres">
      <dgm:prSet presAssocID="{D6A4E78B-2C2B-4B40-A674-557AE5365D80}" presName="compNode" presStyleCnt="0"/>
      <dgm:spPr/>
    </dgm:pt>
    <dgm:pt modelId="{DF0B203F-3F8E-468F-BCD6-92E2B903155F}" type="pres">
      <dgm:prSet presAssocID="{D6A4E78B-2C2B-4B40-A674-557AE5365D8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avel"/>
        </a:ext>
      </dgm:extLst>
    </dgm:pt>
    <dgm:pt modelId="{FE2F7510-B0F0-44E6-9DB2-7E3B0C1D1DFF}" type="pres">
      <dgm:prSet presAssocID="{D6A4E78B-2C2B-4B40-A674-557AE5365D80}" presName="spaceRect" presStyleCnt="0"/>
      <dgm:spPr/>
    </dgm:pt>
    <dgm:pt modelId="{ACAF56E0-0DA6-43DE-936F-F332076EF816}" type="pres">
      <dgm:prSet presAssocID="{D6A4E78B-2C2B-4B40-A674-557AE5365D80}" presName="textRect" presStyleLbl="revTx" presStyleIdx="2" presStyleCnt="6">
        <dgm:presLayoutVars>
          <dgm:chMax val="1"/>
          <dgm:chPref val="1"/>
        </dgm:presLayoutVars>
      </dgm:prSet>
      <dgm:spPr/>
    </dgm:pt>
    <dgm:pt modelId="{4C08D899-207F-4770-843C-85BB6A6FB2C9}" type="pres">
      <dgm:prSet presAssocID="{E47D5AFD-77DB-454A-9EFF-07D68728AC24}" presName="sibTrans" presStyleCnt="0"/>
      <dgm:spPr/>
    </dgm:pt>
    <dgm:pt modelId="{D5E52F53-EE17-47DE-91F2-76E37B70F261}" type="pres">
      <dgm:prSet presAssocID="{48E6CAD3-5F26-444B-96FF-3A49E72D15CB}" presName="compNode" presStyleCnt="0"/>
      <dgm:spPr/>
    </dgm:pt>
    <dgm:pt modelId="{6C01AD16-ACC9-48DE-B6C7-B975638FE365}" type="pres">
      <dgm:prSet presAssocID="{48E6CAD3-5F26-444B-96FF-3A49E72D15C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8C9B1865-E3F5-4A1D-BF02-D00D8F458201}" type="pres">
      <dgm:prSet presAssocID="{48E6CAD3-5F26-444B-96FF-3A49E72D15CB}" presName="spaceRect" presStyleCnt="0"/>
      <dgm:spPr/>
    </dgm:pt>
    <dgm:pt modelId="{6182B5BF-223D-473F-BAA0-D6D0BF48825B}" type="pres">
      <dgm:prSet presAssocID="{48E6CAD3-5F26-444B-96FF-3A49E72D15CB}" presName="textRect" presStyleLbl="revTx" presStyleIdx="3" presStyleCnt="6">
        <dgm:presLayoutVars>
          <dgm:chMax val="1"/>
          <dgm:chPref val="1"/>
        </dgm:presLayoutVars>
      </dgm:prSet>
      <dgm:spPr/>
    </dgm:pt>
    <dgm:pt modelId="{9DAFE95E-6DD8-42F7-AAED-8A50D9AF7C4B}" type="pres">
      <dgm:prSet presAssocID="{8D27D188-5072-4129-8738-2E638B078E37}" presName="sibTrans" presStyleCnt="0"/>
      <dgm:spPr/>
    </dgm:pt>
    <dgm:pt modelId="{2B56EF7B-E552-452C-AD20-8ECFD54C1F05}" type="pres">
      <dgm:prSet presAssocID="{5D8B0CBF-FF45-4B22-9CFB-50021F1CF1B4}" presName="compNode" presStyleCnt="0"/>
      <dgm:spPr/>
    </dgm:pt>
    <dgm:pt modelId="{D4D2B6FB-6580-4C02-8865-E924CE092A99}" type="pres">
      <dgm:prSet presAssocID="{5D8B0CBF-FF45-4B22-9CFB-50021F1CF1B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ears"/>
        </a:ext>
      </dgm:extLst>
    </dgm:pt>
    <dgm:pt modelId="{A3D46609-F8E2-4697-BBD7-5633F6039DF6}" type="pres">
      <dgm:prSet presAssocID="{5D8B0CBF-FF45-4B22-9CFB-50021F1CF1B4}" presName="spaceRect" presStyleCnt="0"/>
      <dgm:spPr/>
    </dgm:pt>
    <dgm:pt modelId="{71DAACA8-F626-491A-8D7B-86C13C49EE0F}" type="pres">
      <dgm:prSet presAssocID="{5D8B0CBF-FF45-4B22-9CFB-50021F1CF1B4}" presName="textRect" presStyleLbl="revTx" presStyleIdx="4" presStyleCnt="6">
        <dgm:presLayoutVars>
          <dgm:chMax val="1"/>
          <dgm:chPref val="1"/>
        </dgm:presLayoutVars>
      </dgm:prSet>
      <dgm:spPr/>
    </dgm:pt>
    <dgm:pt modelId="{B227488E-B40A-484A-BB90-5456F70CDC68}" type="pres">
      <dgm:prSet presAssocID="{860354FF-C627-44D4-9FF4-BB9E5D9AC967}" presName="sibTrans" presStyleCnt="0"/>
      <dgm:spPr/>
    </dgm:pt>
    <dgm:pt modelId="{F0018D77-9098-4FAD-85A7-434E77C3945D}" type="pres">
      <dgm:prSet presAssocID="{0A92D7A6-D553-43FC-BAAF-C588410BA8BE}" presName="compNode" presStyleCnt="0"/>
      <dgm:spPr/>
    </dgm:pt>
    <dgm:pt modelId="{AF019258-ED8C-4BFD-AB74-E13A8FBC7923}" type="pres">
      <dgm:prSet presAssocID="{0A92D7A6-D553-43FC-BAAF-C588410BA8B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Lightbulb"/>
        </a:ext>
      </dgm:extLst>
    </dgm:pt>
    <dgm:pt modelId="{79ED3D7B-F8DE-4FB4-A68A-E14BCAEAC093}" type="pres">
      <dgm:prSet presAssocID="{0A92D7A6-D553-43FC-BAAF-C588410BA8BE}" presName="spaceRect" presStyleCnt="0"/>
      <dgm:spPr/>
    </dgm:pt>
    <dgm:pt modelId="{1BE1477C-8B6E-4755-8ACE-4D88016EAD83}" type="pres">
      <dgm:prSet presAssocID="{0A92D7A6-D553-43FC-BAAF-C588410BA8BE}" presName="textRect" presStyleLbl="revTx" presStyleIdx="5" presStyleCnt="6">
        <dgm:presLayoutVars>
          <dgm:chMax val="1"/>
          <dgm:chPref val="1"/>
        </dgm:presLayoutVars>
      </dgm:prSet>
      <dgm:spPr/>
    </dgm:pt>
  </dgm:ptLst>
  <dgm:cxnLst>
    <dgm:cxn modelId="{97E9F901-4528-41F0-BBBD-B5CABD4437E2}" type="presOf" srcId="{5D8B0CBF-FF45-4B22-9CFB-50021F1CF1B4}" destId="{71DAACA8-F626-491A-8D7B-86C13C49EE0F}" srcOrd="0" destOrd="0" presId="urn:microsoft.com/office/officeart/2018/2/layout/IconLabelList"/>
    <dgm:cxn modelId="{14A18F05-1939-4274-A6A1-2724F036D849}" srcId="{169C645A-8460-42BA-90C0-288075920D18}" destId="{D6A4E78B-2C2B-4B40-A674-557AE5365D80}" srcOrd="2" destOrd="0" parTransId="{74CEA44D-6536-47A8-B0AC-6746046E9D84}" sibTransId="{E47D5AFD-77DB-454A-9EFF-07D68728AC24}"/>
    <dgm:cxn modelId="{ED2FF237-7DB8-45F0-8557-173C2A95C913}" srcId="{169C645A-8460-42BA-90C0-288075920D18}" destId="{5D8B0CBF-FF45-4B22-9CFB-50021F1CF1B4}" srcOrd="4" destOrd="0" parTransId="{11EECEAC-5D13-4D70-8A01-2FC0C55804B6}" sibTransId="{860354FF-C627-44D4-9FF4-BB9E5D9AC967}"/>
    <dgm:cxn modelId="{5A11006F-DD8F-49E9-86DC-F87F042864A4}" srcId="{169C645A-8460-42BA-90C0-288075920D18}" destId="{0A92D7A6-D553-43FC-BAAF-C588410BA8BE}" srcOrd="5" destOrd="0" parTransId="{CBA7F9EB-39E0-49AA-9E93-308E0DDE7D40}" sibTransId="{FBD375BC-1DB3-4508-891A-A48076AEF7C2}"/>
    <dgm:cxn modelId="{E87F4E80-1B4C-4767-B0A3-DB3148F7E626}" type="presOf" srcId="{7D099E30-4246-4036-A92D-870769EC7905}" destId="{233E47BA-15BA-43EF-908B-FCB2A54D9DF9}" srcOrd="0" destOrd="0" presId="urn:microsoft.com/office/officeart/2018/2/layout/IconLabelList"/>
    <dgm:cxn modelId="{AA95D892-56A7-4199-A555-04492C889AA6}" type="presOf" srcId="{169C645A-8460-42BA-90C0-288075920D18}" destId="{A3FD772B-992D-4BF7-9BDB-2A2E9243C8D9}" srcOrd="0" destOrd="0" presId="urn:microsoft.com/office/officeart/2018/2/layout/IconLabelList"/>
    <dgm:cxn modelId="{C8D4C6A4-6B39-43E8-B1CD-01302DFC1A78}" srcId="{169C645A-8460-42BA-90C0-288075920D18}" destId="{F323327D-E0AD-4882-B7C0-C0A48CF91223}" srcOrd="1" destOrd="0" parTransId="{8D83678C-071C-4299-AA90-2FA35E7360FA}" sibTransId="{1AFD8198-E8D1-417D-BDA4-48DA4023B5E2}"/>
    <dgm:cxn modelId="{CD769FB9-37AF-4943-B2A3-8E38B7DA8320}" type="presOf" srcId="{D6A4E78B-2C2B-4B40-A674-557AE5365D80}" destId="{ACAF56E0-0DA6-43DE-936F-F332076EF816}" srcOrd="0" destOrd="0" presId="urn:microsoft.com/office/officeart/2018/2/layout/IconLabelList"/>
    <dgm:cxn modelId="{CC2F95CF-8704-4B37-8F1A-70BB1D800C45}" type="presOf" srcId="{48E6CAD3-5F26-444B-96FF-3A49E72D15CB}" destId="{6182B5BF-223D-473F-BAA0-D6D0BF48825B}" srcOrd="0" destOrd="0" presId="urn:microsoft.com/office/officeart/2018/2/layout/IconLabelList"/>
    <dgm:cxn modelId="{B6C67DDA-7DD5-4922-9359-354317774EDB}" srcId="{169C645A-8460-42BA-90C0-288075920D18}" destId="{48E6CAD3-5F26-444B-96FF-3A49E72D15CB}" srcOrd="3" destOrd="0" parTransId="{5629E7B9-A192-427A-B9E1-F91D05B6EDEA}" sibTransId="{8D27D188-5072-4129-8738-2E638B078E37}"/>
    <dgm:cxn modelId="{C8D7A6DD-2A66-49D1-878B-9665D2D344F3}" srcId="{169C645A-8460-42BA-90C0-288075920D18}" destId="{7D099E30-4246-4036-A92D-870769EC7905}" srcOrd="0" destOrd="0" parTransId="{4F96A102-7C89-4E9E-94EA-FE523F249790}" sibTransId="{2BDA1F88-5AC3-471A-9534-3D105A057DF6}"/>
    <dgm:cxn modelId="{0BC454E3-B589-47EA-B51A-9A887864C278}" type="presOf" srcId="{F323327D-E0AD-4882-B7C0-C0A48CF91223}" destId="{36F9BA95-49FF-49FB-87DA-252C3368E99F}" srcOrd="0" destOrd="0" presId="urn:microsoft.com/office/officeart/2018/2/layout/IconLabelList"/>
    <dgm:cxn modelId="{7C9B56FE-1040-484B-B744-99853A9BF297}" type="presOf" srcId="{0A92D7A6-D553-43FC-BAAF-C588410BA8BE}" destId="{1BE1477C-8B6E-4755-8ACE-4D88016EAD83}" srcOrd="0" destOrd="0" presId="urn:microsoft.com/office/officeart/2018/2/layout/IconLabelList"/>
    <dgm:cxn modelId="{F5AF23DA-E243-4CBF-B1DF-1C8CCB5C1B39}" type="presParOf" srcId="{A3FD772B-992D-4BF7-9BDB-2A2E9243C8D9}" destId="{5B86366E-819A-48A4-A841-521D59330AF4}" srcOrd="0" destOrd="0" presId="urn:microsoft.com/office/officeart/2018/2/layout/IconLabelList"/>
    <dgm:cxn modelId="{9C76D86C-7979-44F9-8AF2-08092F3F211C}" type="presParOf" srcId="{5B86366E-819A-48A4-A841-521D59330AF4}" destId="{92C83B90-9FD5-4516-8B16-1DF1A2AE34A9}" srcOrd="0" destOrd="0" presId="urn:microsoft.com/office/officeart/2018/2/layout/IconLabelList"/>
    <dgm:cxn modelId="{54C9B01A-E5C9-4070-AF0B-45C44F3A8EA6}" type="presParOf" srcId="{5B86366E-819A-48A4-A841-521D59330AF4}" destId="{2E8D90F0-991D-47F1-A44C-CB937E63DB4F}" srcOrd="1" destOrd="0" presId="urn:microsoft.com/office/officeart/2018/2/layout/IconLabelList"/>
    <dgm:cxn modelId="{A0ADFF40-7A3D-49AA-8307-B5B23AEF42FA}" type="presParOf" srcId="{5B86366E-819A-48A4-A841-521D59330AF4}" destId="{233E47BA-15BA-43EF-908B-FCB2A54D9DF9}" srcOrd="2" destOrd="0" presId="urn:microsoft.com/office/officeart/2018/2/layout/IconLabelList"/>
    <dgm:cxn modelId="{C9D3883E-7579-4CBB-94C7-D085EA81B5CE}" type="presParOf" srcId="{A3FD772B-992D-4BF7-9BDB-2A2E9243C8D9}" destId="{64ADFD97-EA16-4815-916C-537978405705}" srcOrd="1" destOrd="0" presId="urn:microsoft.com/office/officeart/2018/2/layout/IconLabelList"/>
    <dgm:cxn modelId="{E5C04163-06BE-4581-B366-05F1060DD864}" type="presParOf" srcId="{A3FD772B-992D-4BF7-9BDB-2A2E9243C8D9}" destId="{60D282C1-A4BF-4BB9-B00C-4ED46038D5D9}" srcOrd="2" destOrd="0" presId="urn:microsoft.com/office/officeart/2018/2/layout/IconLabelList"/>
    <dgm:cxn modelId="{F104F904-CC0F-4543-A858-DD0FDF1B85C7}" type="presParOf" srcId="{60D282C1-A4BF-4BB9-B00C-4ED46038D5D9}" destId="{CF05A89A-56D6-4987-B367-32D31935FB7F}" srcOrd="0" destOrd="0" presId="urn:microsoft.com/office/officeart/2018/2/layout/IconLabelList"/>
    <dgm:cxn modelId="{C49C232A-946E-4A85-890A-C6C60CDF0E81}" type="presParOf" srcId="{60D282C1-A4BF-4BB9-B00C-4ED46038D5D9}" destId="{321024EF-BE5F-4F53-939C-3A31E149AD16}" srcOrd="1" destOrd="0" presId="urn:microsoft.com/office/officeart/2018/2/layout/IconLabelList"/>
    <dgm:cxn modelId="{E539BCF6-AD3A-49C9-9046-8E474C5001C4}" type="presParOf" srcId="{60D282C1-A4BF-4BB9-B00C-4ED46038D5D9}" destId="{36F9BA95-49FF-49FB-87DA-252C3368E99F}" srcOrd="2" destOrd="0" presId="urn:microsoft.com/office/officeart/2018/2/layout/IconLabelList"/>
    <dgm:cxn modelId="{9BBB07D3-56D5-4A5F-9C42-3E11E6312D9F}" type="presParOf" srcId="{A3FD772B-992D-4BF7-9BDB-2A2E9243C8D9}" destId="{06361D42-321C-4F50-BDDE-91F3D3D7AF90}" srcOrd="3" destOrd="0" presId="urn:microsoft.com/office/officeart/2018/2/layout/IconLabelList"/>
    <dgm:cxn modelId="{5ECA3A7F-B0D6-431A-A30A-E68CC51E6378}" type="presParOf" srcId="{A3FD772B-992D-4BF7-9BDB-2A2E9243C8D9}" destId="{06C75FC0-5E1C-4392-B281-C719872B433C}" srcOrd="4" destOrd="0" presId="urn:microsoft.com/office/officeart/2018/2/layout/IconLabelList"/>
    <dgm:cxn modelId="{655E15D4-CE4E-4F99-AF39-160F7D76DA17}" type="presParOf" srcId="{06C75FC0-5E1C-4392-B281-C719872B433C}" destId="{DF0B203F-3F8E-468F-BCD6-92E2B903155F}" srcOrd="0" destOrd="0" presId="urn:microsoft.com/office/officeart/2018/2/layout/IconLabelList"/>
    <dgm:cxn modelId="{E832AD6D-1753-41E7-B3F0-2FAA288B322E}" type="presParOf" srcId="{06C75FC0-5E1C-4392-B281-C719872B433C}" destId="{FE2F7510-B0F0-44E6-9DB2-7E3B0C1D1DFF}" srcOrd="1" destOrd="0" presId="urn:microsoft.com/office/officeart/2018/2/layout/IconLabelList"/>
    <dgm:cxn modelId="{5940E3D1-4A62-405A-A5FE-ED8EC5E67A36}" type="presParOf" srcId="{06C75FC0-5E1C-4392-B281-C719872B433C}" destId="{ACAF56E0-0DA6-43DE-936F-F332076EF816}" srcOrd="2" destOrd="0" presId="urn:microsoft.com/office/officeart/2018/2/layout/IconLabelList"/>
    <dgm:cxn modelId="{21A999AC-74B7-4E1F-8403-2438D255AACC}" type="presParOf" srcId="{A3FD772B-992D-4BF7-9BDB-2A2E9243C8D9}" destId="{4C08D899-207F-4770-843C-85BB6A6FB2C9}" srcOrd="5" destOrd="0" presId="urn:microsoft.com/office/officeart/2018/2/layout/IconLabelList"/>
    <dgm:cxn modelId="{A0995497-08BC-4161-A3AA-F75FF1F90F35}" type="presParOf" srcId="{A3FD772B-992D-4BF7-9BDB-2A2E9243C8D9}" destId="{D5E52F53-EE17-47DE-91F2-76E37B70F261}" srcOrd="6" destOrd="0" presId="urn:microsoft.com/office/officeart/2018/2/layout/IconLabelList"/>
    <dgm:cxn modelId="{ED647826-3851-4CAA-91AF-CF2F3E0FE931}" type="presParOf" srcId="{D5E52F53-EE17-47DE-91F2-76E37B70F261}" destId="{6C01AD16-ACC9-48DE-B6C7-B975638FE365}" srcOrd="0" destOrd="0" presId="urn:microsoft.com/office/officeart/2018/2/layout/IconLabelList"/>
    <dgm:cxn modelId="{3019B66D-D780-400A-9B08-5BC61EFAFB60}" type="presParOf" srcId="{D5E52F53-EE17-47DE-91F2-76E37B70F261}" destId="{8C9B1865-E3F5-4A1D-BF02-D00D8F458201}" srcOrd="1" destOrd="0" presId="urn:microsoft.com/office/officeart/2018/2/layout/IconLabelList"/>
    <dgm:cxn modelId="{37D3F94A-9C33-44F6-BB5B-4135EDF887D2}" type="presParOf" srcId="{D5E52F53-EE17-47DE-91F2-76E37B70F261}" destId="{6182B5BF-223D-473F-BAA0-D6D0BF48825B}" srcOrd="2" destOrd="0" presId="urn:microsoft.com/office/officeart/2018/2/layout/IconLabelList"/>
    <dgm:cxn modelId="{93C09A44-3AAA-41B3-8226-DEB930E33A45}" type="presParOf" srcId="{A3FD772B-992D-4BF7-9BDB-2A2E9243C8D9}" destId="{9DAFE95E-6DD8-42F7-AAED-8A50D9AF7C4B}" srcOrd="7" destOrd="0" presId="urn:microsoft.com/office/officeart/2018/2/layout/IconLabelList"/>
    <dgm:cxn modelId="{B12143B8-A13B-4088-8F33-E57AA0CE0408}" type="presParOf" srcId="{A3FD772B-992D-4BF7-9BDB-2A2E9243C8D9}" destId="{2B56EF7B-E552-452C-AD20-8ECFD54C1F05}" srcOrd="8" destOrd="0" presId="urn:microsoft.com/office/officeart/2018/2/layout/IconLabelList"/>
    <dgm:cxn modelId="{D203F25C-3336-4247-A4CA-902C568E6880}" type="presParOf" srcId="{2B56EF7B-E552-452C-AD20-8ECFD54C1F05}" destId="{D4D2B6FB-6580-4C02-8865-E924CE092A99}" srcOrd="0" destOrd="0" presId="urn:microsoft.com/office/officeart/2018/2/layout/IconLabelList"/>
    <dgm:cxn modelId="{BD029F6C-FC94-4736-8BC2-458EF11C5A21}" type="presParOf" srcId="{2B56EF7B-E552-452C-AD20-8ECFD54C1F05}" destId="{A3D46609-F8E2-4697-BBD7-5633F6039DF6}" srcOrd="1" destOrd="0" presId="urn:microsoft.com/office/officeart/2018/2/layout/IconLabelList"/>
    <dgm:cxn modelId="{AE713398-DF08-439E-8000-487AAF3B02E4}" type="presParOf" srcId="{2B56EF7B-E552-452C-AD20-8ECFD54C1F05}" destId="{71DAACA8-F626-491A-8D7B-86C13C49EE0F}" srcOrd="2" destOrd="0" presId="urn:microsoft.com/office/officeart/2018/2/layout/IconLabelList"/>
    <dgm:cxn modelId="{9D9E3535-267A-4C39-BD7E-40626D1396CF}" type="presParOf" srcId="{A3FD772B-992D-4BF7-9BDB-2A2E9243C8D9}" destId="{B227488E-B40A-484A-BB90-5456F70CDC68}" srcOrd="9" destOrd="0" presId="urn:microsoft.com/office/officeart/2018/2/layout/IconLabelList"/>
    <dgm:cxn modelId="{23999433-43F2-429D-AC0F-A6FC5E829DB4}" type="presParOf" srcId="{A3FD772B-992D-4BF7-9BDB-2A2E9243C8D9}" destId="{F0018D77-9098-4FAD-85A7-434E77C3945D}" srcOrd="10" destOrd="0" presId="urn:microsoft.com/office/officeart/2018/2/layout/IconLabelList"/>
    <dgm:cxn modelId="{CDC324FF-7E0F-41F0-82BE-40F648CA044E}" type="presParOf" srcId="{F0018D77-9098-4FAD-85A7-434E77C3945D}" destId="{AF019258-ED8C-4BFD-AB74-E13A8FBC7923}" srcOrd="0" destOrd="0" presId="urn:microsoft.com/office/officeart/2018/2/layout/IconLabelList"/>
    <dgm:cxn modelId="{956A4CCB-48B1-46EF-90EF-0BC9EE837A14}" type="presParOf" srcId="{F0018D77-9098-4FAD-85A7-434E77C3945D}" destId="{79ED3D7B-F8DE-4FB4-A68A-E14BCAEAC093}" srcOrd="1" destOrd="0" presId="urn:microsoft.com/office/officeart/2018/2/layout/IconLabelList"/>
    <dgm:cxn modelId="{82A8CA3A-4D19-4676-BB7D-B1754022F349}" type="presParOf" srcId="{F0018D77-9098-4FAD-85A7-434E77C3945D}" destId="{1BE1477C-8B6E-4755-8ACE-4D88016EAD8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C83B90-9FD5-4516-8B16-1DF1A2AE34A9}">
      <dsp:nvSpPr>
        <dsp:cNvPr id="0" name=""/>
        <dsp:cNvSpPr/>
      </dsp:nvSpPr>
      <dsp:spPr>
        <a:xfrm>
          <a:off x="422385" y="1172961"/>
          <a:ext cx="687392" cy="687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3E47BA-15BA-43EF-908B-FCB2A54D9DF9}">
      <dsp:nvSpPr>
        <dsp:cNvPr id="0" name=""/>
        <dsp:cNvSpPr/>
      </dsp:nvSpPr>
      <dsp:spPr>
        <a:xfrm>
          <a:off x="2312" y="2092970"/>
          <a:ext cx="1527539" cy="61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latin typeface="Aptos Display" panose="020F0302020204030204"/>
            </a:rPr>
            <a:t>General Information: Our Client</a:t>
          </a:r>
          <a:r>
            <a:rPr lang="en-US" sz="1300" kern="1200">
              <a:latin typeface="Aptos Display" panose="02110004020202020204"/>
            </a:rPr>
            <a:t>/Objectives</a:t>
          </a:r>
          <a:endParaRPr lang="en-US" sz="1300" kern="1200"/>
        </a:p>
      </dsp:txBody>
      <dsp:txXfrm>
        <a:off x="2312" y="2092970"/>
        <a:ext cx="1527539" cy="611015"/>
      </dsp:txXfrm>
    </dsp:sp>
    <dsp:sp modelId="{CF05A89A-56D6-4987-B367-32D31935FB7F}">
      <dsp:nvSpPr>
        <dsp:cNvPr id="0" name=""/>
        <dsp:cNvSpPr/>
      </dsp:nvSpPr>
      <dsp:spPr>
        <a:xfrm>
          <a:off x="2217244" y="1172961"/>
          <a:ext cx="687392" cy="687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F9BA95-49FF-49FB-87DA-252C3368E99F}">
      <dsp:nvSpPr>
        <dsp:cNvPr id="0" name=""/>
        <dsp:cNvSpPr/>
      </dsp:nvSpPr>
      <dsp:spPr>
        <a:xfrm>
          <a:off x="1797170" y="2092970"/>
          <a:ext cx="1527539" cy="61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latin typeface="Aptos Display" panose="02110004020202020204"/>
            </a:rPr>
            <a:t>Exploring the Data</a:t>
          </a:r>
        </a:p>
      </dsp:txBody>
      <dsp:txXfrm>
        <a:off x="1797170" y="2092970"/>
        <a:ext cx="1527539" cy="611015"/>
      </dsp:txXfrm>
    </dsp:sp>
    <dsp:sp modelId="{DF0B203F-3F8E-468F-BCD6-92E2B903155F}">
      <dsp:nvSpPr>
        <dsp:cNvPr id="0" name=""/>
        <dsp:cNvSpPr/>
      </dsp:nvSpPr>
      <dsp:spPr>
        <a:xfrm>
          <a:off x="4012102" y="1172961"/>
          <a:ext cx="687392" cy="687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AF56E0-0DA6-43DE-936F-F332076EF816}">
      <dsp:nvSpPr>
        <dsp:cNvPr id="0" name=""/>
        <dsp:cNvSpPr/>
      </dsp:nvSpPr>
      <dsp:spPr>
        <a:xfrm>
          <a:off x="3592029" y="2092970"/>
          <a:ext cx="1527539" cy="61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Modelling </a:t>
          </a:r>
          <a:r>
            <a:rPr lang="en-US" sz="1300" kern="1200">
              <a:latin typeface="Aptos Display" panose="02110004020202020204"/>
            </a:rPr>
            <a:t>Techniques</a:t>
          </a:r>
        </a:p>
      </dsp:txBody>
      <dsp:txXfrm>
        <a:off x="3592029" y="2092970"/>
        <a:ext cx="1527539" cy="611015"/>
      </dsp:txXfrm>
    </dsp:sp>
    <dsp:sp modelId="{6C01AD16-ACC9-48DE-B6C7-B975638FE365}">
      <dsp:nvSpPr>
        <dsp:cNvPr id="0" name=""/>
        <dsp:cNvSpPr/>
      </dsp:nvSpPr>
      <dsp:spPr>
        <a:xfrm>
          <a:off x="5806960" y="1172961"/>
          <a:ext cx="687392" cy="687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82B5BF-223D-473F-BAA0-D6D0BF48825B}">
      <dsp:nvSpPr>
        <dsp:cNvPr id="0" name=""/>
        <dsp:cNvSpPr/>
      </dsp:nvSpPr>
      <dsp:spPr>
        <a:xfrm>
          <a:off x="5386887" y="2092970"/>
          <a:ext cx="1527539" cy="61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latin typeface="Aptos Display" panose="02110004020202020204"/>
            </a:rPr>
            <a:t>Insights from the Model</a:t>
          </a:r>
          <a:endParaRPr lang="en-US" sz="1300" kern="1200"/>
        </a:p>
      </dsp:txBody>
      <dsp:txXfrm>
        <a:off x="5386887" y="2092970"/>
        <a:ext cx="1527539" cy="611015"/>
      </dsp:txXfrm>
    </dsp:sp>
    <dsp:sp modelId="{D4D2B6FB-6580-4C02-8865-E924CE092A99}">
      <dsp:nvSpPr>
        <dsp:cNvPr id="0" name=""/>
        <dsp:cNvSpPr/>
      </dsp:nvSpPr>
      <dsp:spPr>
        <a:xfrm>
          <a:off x="7601819" y="1172961"/>
          <a:ext cx="687392" cy="68739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DAACA8-F626-491A-8D7B-86C13C49EE0F}">
      <dsp:nvSpPr>
        <dsp:cNvPr id="0" name=""/>
        <dsp:cNvSpPr/>
      </dsp:nvSpPr>
      <dsp:spPr>
        <a:xfrm>
          <a:off x="7181746" y="2092970"/>
          <a:ext cx="1527539" cy="61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latin typeface="Aptos Display" panose="02110004020202020204"/>
            </a:rPr>
            <a:t>Takeaways &amp; Use Cases</a:t>
          </a:r>
        </a:p>
      </dsp:txBody>
      <dsp:txXfrm>
        <a:off x="7181746" y="2092970"/>
        <a:ext cx="1527539" cy="611015"/>
      </dsp:txXfrm>
    </dsp:sp>
    <dsp:sp modelId="{AF019258-ED8C-4BFD-AB74-E13A8FBC7923}">
      <dsp:nvSpPr>
        <dsp:cNvPr id="0" name=""/>
        <dsp:cNvSpPr/>
      </dsp:nvSpPr>
      <dsp:spPr>
        <a:xfrm>
          <a:off x="9396677" y="1172961"/>
          <a:ext cx="687392" cy="68739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E1477C-8B6E-4755-8ACE-4D88016EAD83}">
      <dsp:nvSpPr>
        <dsp:cNvPr id="0" name=""/>
        <dsp:cNvSpPr/>
      </dsp:nvSpPr>
      <dsp:spPr>
        <a:xfrm>
          <a:off x="8976604" y="2092970"/>
          <a:ext cx="1527539" cy="61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Conclusion</a:t>
          </a:r>
        </a:p>
      </dsp:txBody>
      <dsp:txXfrm>
        <a:off x="8976604" y="2092970"/>
        <a:ext cx="1527539" cy="61101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434BA-CCBC-4199-BD1D-8A6351CD46E2}" type="datetimeFigureOut">
              <a:t>12/14/2024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6AF711-5AEF-471C-A9DC-489A8604AD2B}" type="slidenum">
              <a:t>‹#›</a:t>
            </a:fld>
            <a:endParaRPr lang="en-US"/>
          </a:p>
        </p:txBody>
      </p:sp>
    </p:spTree>
    <p:extLst>
      <p:ext uri="{BB962C8B-B14F-4D97-AF65-F5344CB8AC3E}">
        <p14:creationId xmlns:p14="http://schemas.microsoft.com/office/powerpoint/2010/main" val="2013481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Zainab</a:t>
            </a:r>
          </a:p>
        </p:txBody>
      </p:sp>
      <p:sp>
        <p:nvSpPr>
          <p:cNvPr id="4" name="Slide Number Placeholder 3"/>
          <p:cNvSpPr>
            <a:spLocks noGrp="1"/>
          </p:cNvSpPr>
          <p:nvPr>
            <p:ph type="sldNum" sz="quarter" idx="5"/>
          </p:nvPr>
        </p:nvSpPr>
        <p:spPr/>
        <p:txBody>
          <a:bodyPr/>
          <a:lstStyle/>
          <a:p>
            <a:fld id="{A06AF711-5AEF-471C-A9DC-489A8604AD2B}" type="slidenum">
              <a:t>1</a:t>
            </a:fld>
            <a:endParaRPr lang="en-US"/>
          </a:p>
        </p:txBody>
      </p:sp>
    </p:spTree>
    <p:extLst>
      <p:ext uri="{BB962C8B-B14F-4D97-AF65-F5344CB8AC3E}">
        <p14:creationId xmlns:p14="http://schemas.microsoft.com/office/powerpoint/2010/main" val="992328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Zainab</a:t>
            </a:r>
          </a:p>
          <a:p>
            <a:r>
              <a:rPr lang="en-US">
                <a:ea typeface="Calibri"/>
                <a:cs typeface="Calibri"/>
              </a:rPr>
              <a:t>Exploring -&gt; Modeling -&gt; Insights</a:t>
            </a:r>
            <a:endParaRPr lang="en-US"/>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A06AF711-5AEF-471C-A9DC-489A8604AD2B}" type="slidenum">
              <a:t>2</a:t>
            </a:fld>
            <a:endParaRPr lang="en-US"/>
          </a:p>
        </p:txBody>
      </p:sp>
    </p:spTree>
    <p:extLst>
      <p:ext uri="{BB962C8B-B14F-4D97-AF65-F5344CB8AC3E}">
        <p14:creationId xmlns:p14="http://schemas.microsoft.com/office/powerpoint/2010/main" val="664031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Zainab</a:t>
            </a:r>
            <a:endParaRPr lang="en-US"/>
          </a:p>
        </p:txBody>
      </p:sp>
      <p:sp>
        <p:nvSpPr>
          <p:cNvPr id="4" name="Slide Number Placeholder 3"/>
          <p:cNvSpPr>
            <a:spLocks noGrp="1"/>
          </p:cNvSpPr>
          <p:nvPr>
            <p:ph type="sldNum" sz="quarter" idx="5"/>
          </p:nvPr>
        </p:nvSpPr>
        <p:spPr/>
        <p:txBody>
          <a:bodyPr/>
          <a:lstStyle/>
          <a:p>
            <a:fld id="{A06AF711-5AEF-471C-A9DC-489A8604AD2B}" type="slidenum">
              <a:rPr lang="en-US"/>
              <a:t>3</a:t>
            </a:fld>
            <a:endParaRPr lang="en-US"/>
          </a:p>
        </p:txBody>
      </p:sp>
    </p:spTree>
    <p:extLst>
      <p:ext uri="{BB962C8B-B14F-4D97-AF65-F5344CB8AC3E}">
        <p14:creationId xmlns:p14="http://schemas.microsoft.com/office/powerpoint/2010/main" val="1556212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Zainab</a:t>
            </a:r>
            <a:endParaRPr lang="en-US"/>
          </a:p>
        </p:txBody>
      </p:sp>
      <p:sp>
        <p:nvSpPr>
          <p:cNvPr id="4" name="Slide Number Placeholder 3"/>
          <p:cNvSpPr>
            <a:spLocks noGrp="1"/>
          </p:cNvSpPr>
          <p:nvPr>
            <p:ph type="sldNum" sz="quarter" idx="5"/>
          </p:nvPr>
        </p:nvSpPr>
        <p:spPr/>
        <p:txBody>
          <a:bodyPr/>
          <a:lstStyle/>
          <a:p>
            <a:fld id="{A06AF711-5AEF-471C-A9DC-489A8604AD2B}" type="slidenum">
              <a:rPr lang="en-US"/>
              <a:t>4</a:t>
            </a:fld>
            <a:endParaRPr lang="en-US"/>
          </a:p>
        </p:txBody>
      </p:sp>
    </p:spTree>
    <p:extLst>
      <p:ext uri="{BB962C8B-B14F-4D97-AF65-F5344CB8AC3E}">
        <p14:creationId xmlns:p14="http://schemas.microsoft.com/office/powerpoint/2010/main" val="3321792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Zainab</a:t>
            </a:r>
            <a:endParaRPr lang="en-US"/>
          </a:p>
        </p:txBody>
      </p:sp>
      <p:sp>
        <p:nvSpPr>
          <p:cNvPr id="4" name="Slide Number Placeholder 3"/>
          <p:cNvSpPr>
            <a:spLocks noGrp="1"/>
          </p:cNvSpPr>
          <p:nvPr>
            <p:ph type="sldNum" sz="quarter" idx="5"/>
          </p:nvPr>
        </p:nvSpPr>
        <p:spPr/>
        <p:txBody>
          <a:bodyPr/>
          <a:lstStyle/>
          <a:p>
            <a:fld id="{A06AF711-5AEF-471C-A9DC-489A8604AD2B}" type="slidenum">
              <a:rPr lang="en-US"/>
              <a:t>5</a:t>
            </a:fld>
            <a:endParaRPr lang="en-US"/>
          </a:p>
        </p:txBody>
      </p:sp>
    </p:spTree>
    <p:extLst>
      <p:ext uri="{BB962C8B-B14F-4D97-AF65-F5344CB8AC3E}">
        <p14:creationId xmlns:p14="http://schemas.microsoft.com/office/powerpoint/2010/main" val="3989625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500"/>
              </a:spcBef>
            </a:pPr>
            <a:endParaRPr lang="en-US">
              <a:ea typeface="Calibri"/>
              <a:cs typeface="Calibri"/>
            </a:endParaRPr>
          </a:p>
        </p:txBody>
      </p:sp>
      <p:sp>
        <p:nvSpPr>
          <p:cNvPr id="4" name="Slide Number Placeholder 3"/>
          <p:cNvSpPr>
            <a:spLocks noGrp="1"/>
          </p:cNvSpPr>
          <p:nvPr>
            <p:ph type="sldNum" sz="quarter" idx="5"/>
          </p:nvPr>
        </p:nvSpPr>
        <p:spPr/>
        <p:txBody>
          <a:bodyPr/>
          <a:lstStyle/>
          <a:p>
            <a:fld id="{A06AF711-5AEF-471C-A9DC-489A8604AD2B}" type="slidenum">
              <a:rPr lang="en-US"/>
              <a:t>6</a:t>
            </a:fld>
            <a:endParaRPr lang="en-US"/>
          </a:p>
        </p:txBody>
      </p:sp>
    </p:spTree>
    <p:extLst>
      <p:ext uri="{BB962C8B-B14F-4D97-AF65-F5344CB8AC3E}">
        <p14:creationId xmlns:p14="http://schemas.microsoft.com/office/powerpoint/2010/main" val="1779622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79931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2967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25962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65804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5520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85614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07222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7604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9396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14224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87957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C764DE79-268F-4C1A-8933-263129D2AF90}" type="datetimeFigureOut">
              <a:rPr lang="en-US" dirty="0"/>
              <a:t>12/14/2024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64776350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mailto:armstrongb@mail.smu.edu" TargetMode="External"/><Relationship Id="rId2" Type="http://schemas.openxmlformats.org/officeDocument/2006/relationships/hyperlink" Target="mailto:zanwar@mail.smu.edu"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es on a tree">
            <a:extLst>
              <a:ext uri="{FF2B5EF4-FFF2-40B4-BE49-F238E27FC236}">
                <a16:creationId xmlns:a16="http://schemas.microsoft.com/office/drawing/2014/main" id="{F22FD857-DB77-C5F5-FBE1-CA40C8FE3C98}"/>
              </a:ext>
            </a:extLst>
          </p:cNvPr>
          <p:cNvPicPr>
            <a:picLocks noChangeAspect="1"/>
          </p:cNvPicPr>
          <p:nvPr/>
        </p:nvPicPr>
        <p:blipFill>
          <a:blip r:embed="rId3"/>
          <a:srcRect l="8283" t="3030" r="14747" b="5303"/>
          <a:stretch/>
        </p:blipFill>
        <p:spPr>
          <a:xfrm>
            <a:off x="3523488" y="10"/>
            <a:ext cx="8666328" cy="6861712"/>
          </a:xfrm>
          <a:prstGeom prst="rect">
            <a:avLst/>
          </a:prstGeom>
        </p:spPr>
      </p:pic>
      <p:sp>
        <p:nvSpPr>
          <p:cNvPr id="17" name="Rectangle 1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9B8DF0-E21D-BCD9-24E3-88754C7DD954}"/>
              </a:ext>
            </a:extLst>
          </p:cNvPr>
          <p:cNvSpPr>
            <a:spLocks noGrp="1"/>
          </p:cNvSpPr>
          <p:nvPr>
            <p:ph type="ctrTitle"/>
          </p:nvPr>
        </p:nvSpPr>
        <p:spPr>
          <a:xfrm>
            <a:off x="477981" y="1122363"/>
            <a:ext cx="4023360" cy="3204134"/>
          </a:xfrm>
        </p:spPr>
        <p:txBody>
          <a:bodyPr anchor="b">
            <a:normAutofit/>
          </a:bodyPr>
          <a:lstStyle/>
          <a:p>
            <a:pPr algn="l"/>
            <a:r>
              <a:rPr lang="en-US" sz="4800">
                <a:solidFill>
                  <a:schemeClr val="bg1"/>
                </a:solidFill>
                <a:ea typeface="+mj-lt"/>
                <a:cs typeface="+mj-lt"/>
              </a:rPr>
              <a:t>Assessing Key Determinants of Wine Quality</a:t>
            </a:r>
            <a:endParaRPr lang="en-US" sz="4800">
              <a:solidFill>
                <a:schemeClr val="bg1"/>
              </a:solidFill>
            </a:endParaRPr>
          </a:p>
        </p:txBody>
      </p:sp>
      <p:sp>
        <p:nvSpPr>
          <p:cNvPr id="3" name="Subtitle 2">
            <a:extLst>
              <a:ext uri="{FF2B5EF4-FFF2-40B4-BE49-F238E27FC236}">
                <a16:creationId xmlns:a16="http://schemas.microsoft.com/office/drawing/2014/main" id="{7AC6D056-EA0A-D128-9A99-B4879F4168BC}"/>
              </a:ext>
            </a:extLst>
          </p:cNvPr>
          <p:cNvSpPr>
            <a:spLocks noGrp="1"/>
          </p:cNvSpPr>
          <p:nvPr>
            <p:ph type="subTitle" idx="1"/>
          </p:nvPr>
        </p:nvSpPr>
        <p:spPr>
          <a:xfrm>
            <a:off x="477980" y="4872922"/>
            <a:ext cx="4289599" cy="1208141"/>
          </a:xfrm>
        </p:spPr>
        <p:txBody>
          <a:bodyPr vert="horz" lIns="91440" tIns="45720" rIns="91440" bIns="45720" rtlCol="0" anchor="t">
            <a:normAutofit/>
          </a:bodyPr>
          <a:lstStyle/>
          <a:p>
            <a:pPr algn="l"/>
            <a:r>
              <a:rPr lang="en-US" sz="2000">
                <a:solidFill>
                  <a:schemeClr val="bg1"/>
                </a:solidFill>
              </a:rPr>
              <a:t>Data Forge</a:t>
            </a:r>
            <a:endParaRPr lang="en-US">
              <a:solidFill>
                <a:schemeClr val="bg1"/>
              </a:solidFill>
            </a:endParaRPr>
          </a:p>
          <a:p>
            <a:pPr algn="l"/>
            <a:r>
              <a:rPr lang="en-US" sz="2000">
                <a:solidFill>
                  <a:schemeClr val="bg1"/>
                </a:solidFill>
              </a:rPr>
              <a:t>Zainab Anwar &amp; Blake Armstrong</a:t>
            </a:r>
            <a:endParaRPr lang="en-US">
              <a:solidFill>
                <a:schemeClr val="bg1"/>
              </a:solidFill>
            </a:endParaRPr>
          </a:p>
          <a:p>
            <a:pPr algn="l"/>
            <a:r>
              <a:rPr lang="en-US" sz="2000">
                <a:solidFill>
                  <a:schemeClr val="bg1"/>
                </a:solidFill>
              </a:rPr>
              <a:t>December 15, 2024</a:t>
            </a:r>
          </a:p>
        </p:txBody>
      </p:sp>
      <p:sp>
        <p:nvSpPr>
          <p:cNvPr id="7" name="Rectangle 6">
            <a:extLst>
              <a:ext uri="{FF2B5EF4-FFF2-40B4-BE49-F238E27FC236}">
                <a16:creationId xmlns:a16="http://schemas.microsoft.com/office/drawing/2014/main" id="{06C817F6-15A1-64F6-1B3F-CA05AC7F54A5}"/>
              </a:ext>
            </a:extLst>
          </p:cNvPr>
          <p:cNvSpPr/>
          <p:nvPr/>
        </p:nvSpPr>
        <p:spPr>
          <a:xfrm>
            <a:off x="337632" y="291608"/>
            <a:ext cx="822157" cy="130342"/>
          </a:xfrm>
          <a:prstGeom prst="rect">
            <a:avLst/>
          </a:prstGeom>
          <a:solidFill>
            <a:srgbClr val="6A73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1657024"/>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6E2F16-5B60-6FCC-2D54-77376531CF04}"/>
              </a:ext>
            </a:extLst>
          </p:cNvPr>
          <p:cNvSpPr>
            <a:spLocks noGrp="1"/>
          </p:cNvSpPr>
          <p:nvPr>
            <p:ph type="title"/>
          </p:nvPr>
        </p:nvSpPr>
        <p:spPr>
          <a:xfrm>
            <a:off x="841248" y="685800"/>
            <a:ext cx="10506456" cy="1157005"/>
          </a:xfrm>
        </p:spPr>
        <p:txBody>
          <a:bodyPr anchor="b">
            <a:normAutofit/>
          </a:bodyPr>
          <a:lstStyle/>
          <a:p>
            <a:r>
              <a:rPr lang="en-US" sz="4800"/>
              <a:t>Overview</a:t>
            </a:r>
          </a:p>
        </p:txBody>
      </p:sp>
      <p:sp>
        <p:nvSpPr>
          <p:cNvPr id="64" name="Rectangle 6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9" name="Content Placeholder 2">
            <a:extLst>
              <a:ext uri="{FF2B5EF4-FFF2-40B4-BE49-F238E27FC236}">
                <a16:creationId xmlns:a16="http://schemas.microsoft.com/office/drawing/2014/main" id="{8AEFB5F0-250C-99D7-02E7-89B3C1AB9A0E}"/>
              </a:ext>
            </a:extLst>
          </p:cNvPr>
          <p:cNvGraphicFramePr>
            <a:graphicFrameLocks noGrp="1"/>
          </p:cNvGraphicFramePr>
          <p:nvPr>
            <p:ph idx="1"/>
            <p:extLst>
              <p:ext uri="{D42A27DB-BD31-4B8C-83A1-F6EECF244321}">
                <p14:modId xmlns:p14="http://schemas.microsoft.com/office/powerpoint/2010/main" val="4084253201"/>
              </p:ext>
            </p:extLst>
          </p:nvPr>
        </p:nvGraphicFramePr>
        <p:xfrm>
          <a:off x="838200" y="2295252"/>
          <a:ext cx="10506456" cy="3876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2" name="Rectangle 151">
            <a:extLst>
              <a:ext uri="{FF2B5EF4-FFF2-40B4-BE49-F238E27FC236}">
                <a16:creationId xmlns:a16="http://schemas.microsoft.com/office/drawing/2014/main" id="{2B39CCA4-066C-2A7A-7B39-088DBC554220}"/>
              </a:ext>
            </a:extLst>
          </p:cNvPr>
          <p:cNvSpPr/>
          <p:nvPr/>
        </p:nvSpPr>
        <p:spPr>
          <a:xfrm>
            <a:off x="337632" y="291608"/>
            <a:ext cx="822157" cy="130342"/>
          </a:xfrm>
          <a:prstGeom prst="rect">
            <a:avLst/>
          </a:prstGeom>
          <a:solidFill>
            <a:srgbClr val="6A73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5068094"/>
      </p:ext>
    </p:extLst>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2C1B5F-2524-6803-40EB-DD9354F5EC3A}"/>
              </a:ext>
            </a:extLst>
          </p:cNvPr>
          <p:cNvSpPr>
            <a:spLocks noGrp="1"/>
          </p:cNvSpPr>
          <p:nvPr>
            <p:ph type="title"/>
          </p:nvPr>
        </p:nvSpPr>
        <p:spPr>
          <a:xfrm>
            <a:off x="340360" y="497205"/>
            <a:ext cx="10515600" cy="1325563"/>
          </a:xfrm>
        </p:spPr>
        <p:txBody>
          <a:bodyPr/>
          <a:lstStyle/>
          <a:p>
            <a:r>
              <a:rPr lang="en-US"/>
              <a:t>General Information</a:t>
            </a:r>
            <a:r>
              <a:rPr lang="en-US">
                <a:solidFill>
                  <a:srgbClr val="000000"/>
                </a:solidFill>
              </a:rPr>
              <a:t> </a:t>
            </a:r>
          </a:p>
        </p:txBody>
      </p:sp>
      <p:pic>
        <p:nvPicPr>
          <p:cNvPr id="14" name="Picture 13" descr="A landscape photo of a vineyard">
            <a:extLst>
              <a:ext uri="{FF2B5EF4-FFF2-40B4-BE49-F238E27FC236}">
                <a16:creationId xmlns:a16="http://schemas.microsoft.com/office/drawing/2014/main" id="{5AE2B032-0121-8D5B-B794-C2BE1C5C43CA}"/>
              </a:ext>
            </a:extLst>
          </p:cNvPr>
          <p:cNvPicPr>
            <a:picLocks noChangeAspect="1"/>
          </p:cNvPicPr>
          <p:nvPr/>
        </p:nvPicPr>
        <p:blipFill>
          <a:blip r:embed="rId3"/>
          <a:srcRect l="12389" r="20796" b="-332"/>
          <a:stretch/>
        </p:blipFill>
        <p:spPr>
          <a:xfrm>
            <a:off x="5330798" y="10"/>
            <a:ext cx="6864438" cy="6880723"/>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
        <p:nvSpPr>
          <p:cNvPr id="16" name="Rectangle 15">
            <a:extLst>
              <a:ext uri="{FF2B5EF4-FFF2-40B4-BE49-F238E27FC236}">
                <a16:creationId xmlns:a16="http://schemas.microsoft.com/office/drawing/2014/main" id="{C6F8405E-55A6-A344-F980-05977E65AF96}"/>
              </a:ext>
            </a:extLst>
          </p:cNvPr>
          <p:cNvSpPr/>
          <p:nvPr/>
        </p:nvSpPr>
        <p:spPr>
          <a:xfrm>
            <a:off x="337632" y="291608"/>
            <a:ext cx="822157" cy="130342"/>
          </a:xfrm>
          <a:prstGeom prst="rect">
            <a:avLst/>
          </a:prstGeom>
          <a:solidFill>
            <a:srgbClr val="6A73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97BA952F-3281-FEAD-8DF3-324AB21A9ED2}"/>
              </a:ext>
            </a:extLst>
          </p:cNvPr>
          <p:cNvCxnSpPr/>
          <p:nvPr/>
        </p:nvCxnSpPr>
        <p:spPr>
          <a:xfrm>
            <a:off x="225150" y="1434817"/>
            <a:ext cx="4930133" cy="4350"/>
          </a:xfrm>
          <a:prstGeom prst="straightConnector1">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8F30DEC-98D6-F7F0-F9F6-2529154DA64B}"/>
              </a:ext>
            </a:extLst>
          </p:cNvPr>
          <p:cNvSpPr txBox="1"/>
          <p:nvPr/>
        </p:nvSpPr>
        <p:spPr>
          <a:xfrm>
            <a:off x="198119" y="1717714"/>
            <a:ext cx="4919384" cy="508768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marL="285750" indent="-228600">
              <a:lnSpc>
                <a:spcPct val="90000"/>
              </a:lnSpc>
              <a:spcBef>
                <a:spcPts val="1000"/>
              </a:spcBef>
              <a:buFont typeface="Arial" panose="020B0604020202020204" pitchFamily="34" charset="0"/>
              <a:buChar char="•"/>
            </a:pPr>
            <a:r>
              <a:rPr lang="en-US" sz="2400"/>
              <a:t>About Us: Data Forge</a:t>
            </a:r>
          </a:p>
          <a:p>
            <a:pPr marL="285750" indent="-228600">
              <a:lnSpc>
                <a:spcPct val="90000"/>
              </a:lnSpc>
              <a:spcBef>
                <a:spcPts val="1000"/>
              </a:spcBef>
              <a:buFont typeface="Arial" panose="020B0604020202020204" pitchFamily="34" charset="0"/>
              <a:buChar char="•"/>
            </a:pPr>
            <a:r>
              <a:rPr lang="en-US" sz="2400"/>
              <a:t>Client: Robert Renzoni Vineyards | Olivia Blue (Head Vintner)</a:t>
            </a:r>
          </a:p>
          <a:p>
            <a:pPr marL="285750" indent="-228600">
              <a:lnSpc>
                <a:spcPct val="90000"/>
              </a:lnSpc>
              <a:spcBef>
                <a:spcPts val="1000"/>
              </a:spcBef>
              <a:buFont typeface="Arial,Sans-Serif" panose="020B0604020202020204" pitchFamily="34" charset="0"/>
              <a:buChar char="•"/>
            </a:pPr>
            <a:r>
              <a:rPr lang="en-US" sz="2400"/>
              <a:t>Question of Interest: What factors make a wine high-quality, and how can this information help optimize production processes?</a:t>
            </a:r>
          </a:p>
          <a:p>
            <a:pPr marL="285750" indent="-228600">
              <a:lnSpc>
                <a:spcPct val="90000"/>
              </a:lnSpc>
              <a:spcBef>
                <a:spcPts val="1000"/>
              </a:spcBef>
              <a:buFont typeface="Arial,Sans-Serif" panose="020B0604020202020204" pitchFamily="34" charset="0"/>
              <a:buChar char="•"/>
            </a:pPr>
            <a:r>
              <a:rPr lang="en-US" sz="2400"/>
              <a:t>Objectives:</a:t>
            </a:r>
          </a:p>
          <a:p>
            <a:pPr marL="742950" lvl="1" indent="-228600">
              <a:lnSpc>
                <a:spcPct val="90000"/>
              </a:lnSpc>
              <a:spcBef>
                <a:spcPts val="500"/>
              </a:spcBef>
              <a:buFont typeface="Arial,Sans-Serif" panose="020B0604020202020204" pitchFamily="34" charset="0"/>
              <a:buChar char="•"/>
            </a:pPr>
            <a:r>
              <a:rPr lang="en-US" sz="2000"/>
              <a:t>Build a predictive model minimizing the MAE</a:t>
            </a:r>
          </a:p>
          <a:p>
            <a:pPr marL="742950" lvl="1" indent="-228600">
              <a:lnSpc>
                <a:spcPct val="90000"/>
              </a:lnSpc>
              <a:spcBef>
                <a:spcPts val="500"/>
              </a:spcBef>
              <a:buFont typeface="Arial,Sans-Serif" panose="020B0604020202020204" pitchFamily="34" charset="0"/>
              <a:buChar char="•"/>
            </a:pPr>
            <a:r>
              <a:rPr lang="en-US" sz="2000"/>
              <a:t>Determine key factors that influence wine-quality and contribute to high-quality wine</a:t>
            </a:r>
          </a:p>
          <a:p>
            <a:pPr marL="742950" lvl="1" indent="-228600">
              <a:lnSpc>
                <a:spcPct val="90000"/>
              </a:lnSpc>
              <a:spcBef>
                <a:spcPts val="500"/>
              </a:spcBef>
              <a:buFont typeface="Arial,Sans-Serif" panose="020B0604020202020204" pitchFamily="34" charset="0"/>
              <a:buChar char="•"/>
            </a:pPr>
            <a:r>
              <a:rPr lang="en-US" sz="2000"/>
              <a:t>Provide actionable insights for our client</a:t>
            </a:r>
          </a:p>
          <a:p>
            <a:pPr marL="285750" indent="-228600">
              <a:lnSpc>
                <a:spcPct val="90000"/>
              </a:lnSpc>
              <a:buFont typeface="Arial,Sans-Serif" panose="020B0604020202020204" pitchFamily="34" charset="0"/>
              <a:buChar char="•"/>
            </a:pPr>
            <a:endParaRPr lang="en-US" sz="1500"/>
          </a:p>
          <a:p>
            <a:pPr marL="742950" indent="-285750">
              <a:buFont typeface="Arial" panose="020B0604020202020204" pitchFamily="34" charset="0"/>
              <a:buChar char="•"/>
            </a:pPr>
            <a:endParaRPr lang="en-US"/>
          </a:p>
          <a:p>
            <a:pPr marL="742950" lvl="1" indent="-228600">
              <a:lnSpc>
                <a:spcPct val="90000"/>
              </a:lnSpc>
              <a:spcBef>
                <a:spcPts val="500"/>
              </a:spcBef>
              <a:buFont typeface="Arial,Sans-Serif" panose="020B0604020202020204" pitchFamily="34" charset="0"/>
              <a:buChar char="•"/>
            </a:pPr>
            <a:endParaRPr lang="en-US" sz="1500"/>
          </a:p>
        </p:txBody>
      </p:sp>
    </p:spTree>
    <p:extLst>
      <p:ext uri="{BB962C8B-B14F-4D97-AF65-F5344CB8AC3E}">
        <p14:creationId xmlns:p14="http://schemas.microsoft.com/office/powerpoint/2010/main" val="2679421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1" end="1"/>
                                            </p:txEl>
                                          </p:spTgt>
                                        </p:tgtEl>
                                        <p:attrNameLst>
                                          <p:attrName>style.visibility</p:attrName>
                                        </p:attrNameLst>
                                      </p:cBhvr>
                                      <p:to>
                                        <p:strVal val="visible"/>
                                      </p:to>
                                    </p:set>
                                    <p:animEffect transition="in" filter="fade">
                                      <p:cBhvr>
                                        <p:cTn id="10" dur="500"/>
                                        <p:tgtEl>
                                          <p:spTgt spid="2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animEffect transition="in" filter="fade">
                                      <p:cBhvr>
                                        <p:cTn id="15" dur="500"/>
                                        <p:tgtEl>
                                          <p:spTgt spid="2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
                                            <p:txEl>
                                              <p:pRg st="3" end="3"/>
                                            </p:txEl>
                                          </p:spTgt>
                                        </p:tgtEl>
                                        <p:attrNameLst>
                                          <p:attrName>style.visibility</p:attrName>
                                        </p:attrNameLst>
                                      </p:cBhvr>
                                      <p:to>
                                        <p:strVal val="visible"/>
                                      </p:to>
                                    </p:set>
                                    <p:animEffect transition="in" filter="fade">
                                      <p:cBhvr>
                                        <p:cTn id="20" dur="500"/>
                                        <p:tgtEl>
                                          <p:spTgt spid="2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xEl>
                                              <p:pRg st="4" end="4"/>
                                            </p:txEl>
                                          </p:spTgt>
                                        </p:tgtEl>
                                        <p:attrNameLst>
                                          <p:attrName>style.visibility</p:attrName>
                                        </p:attrNameLst>
                                      </p:cBhvr>
                                      <p:to>
                                        <p:strVal val="visible"/>
                                      </p:to>
                                    </p:set>
                                    <p:animEffect transition="in" filter="fade">
                                      <p:cBhvr>
                                        <p:cTn id="25" dur="500"/>
                                        <p:tgtEl>
                                          <p:spTgt spid="2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
                                            <p:txEl>
                                              <p:pRg st="5" end="5"/>
                                            </p:txEl>
                                          </p:spTgt>
                                        </p:tgtEl>
                                        <p:attrNameLst>
                                          <p:attrName>style.visibility</p:attrName>
                                        </p:attrNameLst>
                                      </p:cBhvr>
                                      <p:to>
                                        <p:strVal val="visible"/>
                                      </p:to>
                                    </p:set>
                                    <p:animEffect transition="in" filter="fade">
                                      <p:cBhvr>
                                        <p:cTn id="30" dur="500"/>
                                        <p:tgtEl>
                                          <p:spTgt spid="2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
                                            <p:txEl>
                                              <p:pRg st="6" end="6"/>
                                            </p:txEl>
                                          </p:spTgt>
                                        </p:tgtEl>
                                        <p:attrNameLst>
                                          <p:attrName>style.visibility</p:attrName>
                                        </p:attrNameLst>
                                      </p:cBhvr>
                                      <p:to>
                                        <p:strVal val="visible"/>
                                      </p:to>
                                    </p:set>
                                    <p:animEffect transition="in" filter="fade">
                                      <p:cBhvr>
                                        <p:cTn id="35" dur="500"/>
                                        <p:tgtEl>
                                          <p:spTgt spid="2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CF51FAC-4DAB-9278-EF22-16E9A7D9E398}"/>
              </a:ext>
            </a:extLst>
          </p:cNvPr>
          <p:cNvSpPr>
            <a:spLocks noGrp="1"/>
          </p:cNvSpPr>
          <p:nvPr>
            <p:ph idx="1"/>
          </p:nvPr>
        </p:nvSpPr>
        <p:spPr>
          <a:xfrm>
            <a:off x="223091" y="1485938"/>
            <a:ext cx="5181599" cy="5049072"/>
          </a:xfrm>
        </p:spPr>
        <p:txBody>
          <a:bodyPr vert="horz" lIns="91440" tIns="45720" rIns="91440" bIns="45720" rtlCol="0" anchor="t">
            <a:normAutofit/>
          </a:bodyPr>
          <a:lstStyle/>
          <a:p>
            <a:r>
              <a:rPr lang="en-US"/>
              <a:t>Datasets: </a:t>
            </a:r>
          </a:p>
          <a:p>
            <a:pPr lvl="1">
              <a:buFont typeface="Courier New,monospace" panose="020B0604020202020204" pitchFamily="34" charset="0"/>
              <a:buChar char="o"/>
            </a:pPr>
            <a:r>
              <a:rPr lang="en-US" sz="2000"/>
              <a:t>'WineTrain.csv'</a:t>
            </a:r>
          </a:p>
          <a:p>
            <a:pPr lvl="2">
              <a:buFont typeface="Wingdings,Sans-Serif" panose="020B0604020202020204" pitchFamily="34" charset="0"/>
              <a:buChar char="§"/>
            </a:pPr>
            <a:r>
              <a:rPr lang="en-US" sz="1600"/>
              <a:t>File with columns for ID and factors that may affect wine quality</a:t>
            </a:r>
          </a:p>
          <a:p>
            <a:pPr lvl="2">
              <a:buFont typeface="Wingdings,Sans-Serif" panose="020B0604020202020204" pitchFamily="34" charset="0"/>
              <a:buChar char="§"/>
            </a:pPr>
            <a:r>
              <a:rPr lang="en-US" sz="1600"/>
              <a:t>13 Factors and 5463 Observations</a:t>
            </a:r>
          </a:p>
          <a:p>
            <a:pPr lvl="2">
              <a:buFont typeface="Wingdings,Sans-Serif" panose="020B0604020202020204" pitchFamily="34" charset="0"/>
              <a:buChar char="§"/>
            </a:pPr>
            <a:r>
              <a:rPr lang="en-US" sz="1600"/>
              <a:t>Contained no missing data</a:t>
            </a:r>
          </a:p>
          <a:p>
            <a:pPr lvl="1">
              <a:buFont typeface="Courier New,monospace" panose="020B0604020202020204" pitchFamily="34" charset="0"/>
              <a:buChar char="o"/>
            </a:pPr>
            <a:r>
              <a:rPr lang="en-US" sz="2000"/>
              <a:t>'WineTest.csv'</a:t>
            </a:r>
          </a:p>
          <a:p>
            <a:pPr lvl="2">
              <a:buFont typeface="Wingdings,Sans-Serif" panose="020B0604020202020204" pitchFamily="34" charset="0"/>
              <a:buChar char="§"/>
            </a:pPr>
            <a:r>
              <a:rPr lang="en-US" sz="1600"/>
              <a:t>File with same columns as the train set, excluding the quality. </a:t>
            </a:r>
          </a:p>
          <a:p>
            <a:pPr lvl="1">
              <a:buFont typeface="Courier New,monospace" panose="020B0604020202020204" pitchFamily="34" charset="0"/>
              <a:buChar char="o"/>
            </a:pPr>
            <a:r>
              <a:rPr lang="en-US" sz="2200"/>
              <a:t>'WineTypesandLocations.csv'</a:t>
            </a:r>
          </a:p>
          <a:p>
            <a:pPr lvl="2">
              <a:buFont typeface="Wingdings,Sans-Serif" panose="020B0604020202020204" pitchFamily="34" charset="0"/>
              <a:buChar char="§"/>
            </a:pPr>
            <a:r>
              <a:rPr lang="en-US" sz="1600"/>
              <a:t>File with columns for ID, Wine Types, and production Location</a:t>
            </a:r>
          </a:p>
          <a:p>
            <a:pPr lvl="2">
              <a:buFont typeface="Wingdings,Sans-Serif" panose="020B0604020202020204" pitchFamily="34" charset="0"/>
              <a:buChar char="§"/>
            </a:pPr>
            <a:r>
              <a:rPr lang="en-US" sz="1600"/>
              <a:t>3 Variables and 6497 Observations</a:t>
            </a:r>
          </a:p>
          <a:p>
            <a:pPr lvl="2">
              <a:buFont typeface="Wingdings,Sans-Serif" panose="020B0604020202020204" pitchFamily="34" charset="0"/>
              <a:buChar char="§"/>
            </a:pPr>
            <a:r>
              <a:rPr lang="en-US" sz="1600"/>
              <a:t>Contained 175 missing Wine Type</a:t>
            </a:r>
          </a:p>
          <a:p>
            <a:pPr lvl="3">
              <a:buFont typeface="Wingdings,Sans-Serif" panose="020B0604020202020204" pitchFamily="34" charset="0"/>
              <a:buChar char="§"/>
            </a:pPr>
            <a:r>
              <a:rPr lang="en-US" sz="1600"/>
              <a:t>Utilized logistic regression based on all variables to impute.</a:t>
            </a:r>
          </a:p>
          <a:p>
            <a:pPr marL="1645920" lvl="3">
              <a:lnSpc>
                <a:spcPct val="100000"/>
              </a:lnSpc>
              <a:spcBef>
                <a:spcPts val="0"/>
              </a:spcBef>
              <a:buFont typeface="Wingdings,Sans-Serif" panose="020B0604020202020204" pitchFamily="34" charset="0"/>
              <a:buChar char="§"/>
            </a:pPr>
            <a:r>
              <a:rPr lang="en-US" sz="1600"/>
              <a:t>Maintained overall split percentages</a:t>
            </a:r>
          </a:p>
          <a:p>
            <a:pPr lvl="3">
              <a:buFont typeface="Wingdings,Sans-Serif" panose="020B0604020202020204" pitchFamily="34" charset="0"/>
              <a:buChar char="§"/>
            </a:pPr>
            <a:endParaRPr lang="en-US" sz="1400"/>
          </a:p>
          <a:p>
            <a:pPr lvl="3">
              <a:buFont typeface="Wingdings,Sans-Serif" panose="020B0604020202020204" pitchFamily="34" charset="0"/>
              <a:buChar char="§"/>
            </a:pPr>
            <a:endParaRPr lang="en-US" sz="1400"/>
          </a:p>
          <a:p>
            <a:endParaRPr lang="en-US"/>
          </a:p>
        </p:txBody>
      </p:sp>
      <p:pic>
        <p:nvPicPr>
          <p:cNvPr id="12" name="Picture 11" descr="A chart of different colored squares&#10;&#10;Description automatically generated">
            <a:extLst>
              <a:ext uri="{FF2B5EF4-FFF2-40B4-BE49-F238E27FC236}">
                <a16:creationId xmlns:a16="http://schemas.microsoft.com/office/drawing/2014/main" id="{F238E534-4F7E-735F-D51B-5E9290F0C088}"/>
              </a:ext>
            </a:extLst>
          </p:cNvPr>
          <p:cNvPicPr>
            <a:picLocks noChangeAspect="1"/>
          </p:cNvPicPr>
          <p:nvPr/>
        </p:nvPicPr>
        <p:blipFill>
          <a:blip r:embed="rId3"/>
          <a:stretch>
            <a:fillRect/>
          </a:stretch>
        </p:blipFill>
        <p:spPr>
          <a:xfrm>
            <a:off x="5863213" y="1258195"/>
            <a:ext cx="5825316" cy="4332159"/>
          </a:xfrm>
          <a:prstGeom prst="rect">
            <a:avLst/>
          </a:prstGeom>
        </p:spPr>
      </p:pic>
      <p:sp>
        <p:nvSpPr>
          <p:cNvPr id="17" name="Title 1">
            <a:extLst>
              <a:ext uri="{FF2B5EF4-FFF2-40B4-BE49-F238E27FC236}">
                <a16:creationId xmlns:a16="http://schemas.microsoft.com/office/drawing/2014/main" id="{0DF45DF5-8C45-A5AA-07E4-345016CC02CE}"/>
              </a:ext>
            </a:extLst>
          </p:cNvPr>
          <p:cNvSpPr txBox="1">
            <a:spLocks/>
          </p:cNvSpPr>
          <p:nvPr/>
        </p:nvSpPr>
        <p:spPr>
          <a:xfrm>
            <a:off x="466564" y="35797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Exploring the Data</a:t>
            </a:r>
          </a:p>
        </p:txBody>
      </p:sp>
      <p:sp>
        <p:nvSpPr>
          <p:cNvPr id="20" name="Rectangle 19">
            <a:extLst>
              <a:ext uri="{FF2B5EF4-FFF2-40B4-BE49-F238E27FC236}">
                <a16:creationId xmlns:a16="http://schemas.microsoft.com/office/drawing/2014/main" id="{68209665-E273-95FA-DF84-21FD724F170E}"/>
              </a:ext>
            </a:extLst>
          </p:cNvPr>
          <p:cNvSpPr/>
          <p:nvPr/>
        </p:nvSpPr>
        <p:spPr>
          <a:xfrm>
            <a:off x="337632" y="291608"/>
            <a:ext cx="822157" cy="130342"/>
          </a:xfrm>
          <a:prstGeom prst="rect">
            <a:avLst/>
          </a:prstGeom>
          <a:solidFill>
            <a:srgbClr val="6A73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5333518E-1563-6583-59BC-124AB8EBCCB5}"/>
              </a:ext>
            </a:extLst>
          </p:cNvPr>
          <p:cNvCxnSpPr/>
          <p:nvPr/>
        </p:nvCxnSpPr>
        <p:spPr>
          <a:xfrm>
            <a:off x="225150" y="1434817"/>
            <a:ext cx="4930133" cy="4350"/>
          </a:xfrm>
          <a:prstGeom prst="straightConnector1">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582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500"/>
                                        <p:tgtEl>
                                          <p:spTgt spid="8">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fade">
                                      <p:cBhvr>
                                        <p:cTn id="32" dur="500"/>
                                        <p:tgtEl>
                                          <p:spTgt spid="8">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animEffect transition="in" filter="fade">
                                      <p:cBhvr>
                                        <p:cTn id="35" dur="500"/>
                                        <p:tgtEl>
                                          <p:spTgt spid="8">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xEl>
                                              <p:pRg st="9" end="9"/>
                                            </p:txEl>
                                          </p:spTgt>
                                        </p:tgtEl>
                                        <p:attrNameLst>
                                          <p:attrName>style.visibility</p:attrName>
                                        </p:attrNameLst>
                                      </p:cBhvr>
                                      <p:to>
                                        <p:strVal val="visible"/>
                                      </p:to>
                                    </p:set>
                                    <p:animEffect transition="in" filter="fade">
                                      <p:cBhvr>
                                        <p:cTn id="38" dur="500"/>
                                        <p:tgtEl>
                                          <p:spTgt spid="8">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xEl>
                                              <p:pRg st="10" end="10"/>
                                            </p:txEl>
                                          </p:spTgt>
                                        </p:tgtEl>
                                        <p:attrNameLst>
                                          <p:attrName>style.visibility</p:attrName>
                                        </p:attrNameLst>
                                      </p:cBhvr>
                                      <p:to>
                                        <p:strVal val="visible"/>
                                      </p:to>
                                    </p:set>
                                    <p:animEffect transition="in" filter="fade">
                                      <p:cBhvr>
                                        <p:cTn id="41" dur="500"/>
                                        <p:tgtEl>
                                          <p:spTgt spid="8">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8">
                                            <p:txEl>
                                              <p:pRg st="11" end="11"/>
                                            </p:txEl>
                                          </p:spTgt>
                                        </p:tgtEl>
                                        <p:attrNameLst>
                                          <p:attrName>style.visibility</p:attrName>
                                        </p:attrNameLst>
                                      </p:cBhvr>
                                      <p:to>
                                        <p:strVal val="visible"/>
                                      </p:to>
                                    </p:set>
                                    <p:animEffect transition="in" filter="fade">
                                      <p:cBhvr>
                                        <p:cTn id="46" dur="500"/>
                                        <p:tgtEl>
                                          <p:spTgt spid="8">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txEl>
                                              <p:pRg st="12" end="12"/>
                                            </p:txEl>
                                          </p:spTgt>
                                        </p:tgtEl>
                                        <p:attrNameLst>
                                          <p:attrName>style.visibility</p:attrName>
                                        </p:attrNameLst>
                                      </p:cBhvr>
                                      <p:to>
                                        <p:strVal val="visible"/>
                                      </p:to>
                                    </p:set>
                                    <p:animEffect transition="in" filter="fade">
                                      <p:cBhvr>
                                        <p:cTn id="49" dur="500"/>
                                        <p:tgtEl>
                                          <p:spTgt spid="8">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2106-A5D2-425E-E5B2-FD3F6FD889B1}"/>
              </a:ext>
            </a:extLst>
          </p:cNvPr>
          <p:cNvSpPr>
            <a:spLocks noGrp="1"/>
          </p:cNvSpPr>
          <p:nvPr>
            <p:ph type="title"/>
          </p:nvPr>
        </p:nvSpPr>
        <p:spPr/>
        <p:txBody>
          <a:bodyPr/>
          <a:lstStyle/>
          <a:p>
            <a:r>
              <a:rPr lang="en-US"/>
              <a:t>Exploring the Data (cont.)</a:t>
            </a:r>
          </a:p>
        </p:txBody>
      </p:sp>
      <p:sp>
        <p:nvSpPr>
          <p:cNvPr id="3" name="Content Placeholder 2">
            <a:extLst>
              <a:ext uri="{FF2B5EF4-FFF2-40B4-BE49-F238E27FC236}">
                <a16:creationId xmlns:a16="http://schemas.microsoft.com/office/drawing/2014/main" id="{C8813726-8D4E-0CC3-794C-5158DA434392}"/>
              </a:ext>
            </a:extLst>
          </p:cNvPr>
          <p:cNvSpPr>
            <a:spLocks noGrp="1"/>
          </p:cNvSpPr>
          <p:nvPr>
            <p:ph idx="1"/>
          </p:nvPr>
        </p:nvSpPr>
        <p:spPr>
          <a:xfrm>
            <a:off x="838200" y="1552577"/>
            <a:ext cx="10515600" cy="1533457"/>
          </a:xfrm>
        </p:spPr>
        <p:txBody>
          <a:bodyPr vert="horz" lIns="91440" tIns="45720" rIns="91440" bIns="45720" rtlCol="0" anchor="t">
            <a:normAutofit fontScale="92500" lnSpcReduction="10000"/>
          </a:bodyPr>
          <a:lstStyle/>
          <a:p>
            <a:r>
              <a:rPr lang="en-US">
                <a:ea typeface="Calibri"/>
                <a:cs typeface="Calibri"/>
              </a:rPr>
              <a:t>Quickly identified differing quality drivers by wine type </a:t>
            </a:r>
          </a:p>
          <a:p>
            <a:pPr lvl="1">
              <a:buFont typeface="Courier New" panose="020B0604020202020204" pitchFamily="34" charset="0"/>
              <a:buChar char="o"/>
            </a:pPr>
            <a:r>
              <a:rPr lang="en-US">
                <a:latin typeface="Aptos"/>
                <a:ea typeface="Calibri"/>
                <a:cs typeface="Calibri"/>
              </a:rPr>
              <a:t>This will be taken into consideration during modelling</a:t>
            </a:r>
          </a:p>
          <a:p>
            <a:r>
              <a:rPr lang="en-US">
                <a:latin typeface="Aptos"/>
                <a:ea typeface="Calibri"/>
                <a:cs typeface="Calibri"/>
              </a:rPr>
              <a:t>While some variables exhibit no rate of change, it is observable that as quality increases, the IQR range decreases (lower variability)</a:t>
            </a:r>
          </a:p>
        </p:txBody>
      </p:sp>
      <p:pic>
        <p:nvPicPr>
          <p:cNvPr id="5" name="Picture 4">
            <a:extLst>
              <a:ext uri="{FF2B5EF4-FFF2-40B4-BE49-F238E27FC236}">
                <a16:creationId xmlns:a16="http://schemas.microsoft.com/office/drawing/2014/main" id="{020FA35E-820D-0535-311A-AFB0A85A37EB}"/>
              </a:ext>
            </a:extLst>
          </p:cNvPr>
          <p:cNvPicPr>
            <a:picLocks noChangeAspect="1"/>
          </p:cNvPicPr>
          <p:nvPr/>
        </p:nvPicPr>
        <p:blipFill>
          <a:blip r:embed="rId3"/>
          <a:stretch>
            <a:fillRect/>
          </a:stretch>
        </p:blipFill>
        <p:spPr>
          <a:xfrm>
            <a:off x="838946" y="3190875"/>
            <a:ext cx="10220325" cy="3524250"/>
          </a:xfrm>
          <a:prstGeom prst="rect">
            <a:avLst/>
          </a:prstGeom>
        </p:spPr>
      </p:pic>
      <p:cxnSp>
        <p:nvCxnSpPr>
          <p:cNvPr id="4" name="Straight Arrow Connector 3">
            <a:extLst>
              <a:ext uri="{FF2B5EF4-FFF2-40B4-BE49-F238E27FC236}">
                <a16:creationId xmlns:a16="http://schemas.microsoft.com/office/drawing/2014/main" id="{61C6B893-3213-1DF9-5EC7-75079C0939F1}"/>
              </a:ext>
            </a:extLst>
          </p:cNvPr>
          <p:cNvCxnSpPr/>
          <p:nvPr/>
        </p:nvCxnSpPr>
        <p:spPr>
          <a:xfrm>
            <a:off x="749920" y="1345336"/>
            <a:ext cx="10606634" cy="4350"/>
          </a:xfrm>
          <a:prstGeom prst="straightConnector1">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E9D8C51E-A389-3DC5-7D7F-BD3179EAC2A5}"/>
              </a:ext>
            </a:extLst>
          </p:cNvPr>
          <p:cNvSpPr/>
          <p:nvPr/>
        </p:nvSpPr>
        <p:spPr>
          <a:xfrm>
            <a:off x="337632" y="291608"/>
            <a:ext cx="822157" cy="130342"/>
          </a:xfrm>
          <a:prstGeom prst="rect">
            <a:avLst/>
          </a:prstGeom>
          <a:solidFill>
            <a:srgbClr val="6A73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6680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6A776-C06E-5836-551E-86A99CD0B747}"/>
              </a:ext>
            </a:extLst>
          </p:cNvPr>
          <p:cNvSpPr>
            <a:spLocks noGrp="1"/>
          </p:cNvSpPr>
          <p:nvPr>
            <p:ph type="title"/>
          </p:nvPr>
        </p:nvSpPr>
        <p:spPr>
          <a:xfrm>
            <a:off x="591045" y="355945"/>
            <a:ext cx="5356034" cy="1362285"/>
          </a:xfrm>
        </p:spPr>
        <p:txBody>
          <a:bodyPr/>
          <a:lstStyle/>
          <a:p>
            <a:r>
              <a:rPr lang="en-US"/>
              <a:t>Modelling Techniques</a:t>
            </a:r>
          </a:p>
        </p:txBody>
      </p:sp>
      <p:sp>
        <p:nvSpPr>
          <p:cNvPr id="3" name="Content Placeholder 2">
            <a:extLst>
              <a:ext uri="{FF2B5EF4-FFF2-40B4-BE49-F238E27FC236}">
                <a16:creationId xmlns:a16="http://schemas.microsoft.com/office/drawing/2014/main" id="{29297DD6-1321-1661-8670-D7DA2C749B07}"/>
              </a:ext>
            </a:extLst>
          </p:cNvPr>
          <p:cNvSpPr>
            <a:spLocks noGrp="1"/>
          </p:cNvSpPr>
          <p:nvPr>
            <p:ph idx="1"/>
          </p:nvPr>
        </p:nvSpPr>
        <p:spPr>
          <a:xfrm>
            <a:off x="617864" y="1623649"/>
            <a:ext cx="5548826" cy="4948084"/>
          </a:xfrm>
        </p:spPr>
        <p:txBody>
          <a:bodyPr vert="horz" lIns="91440" tIns="45720" rIns="91440" bIns="45720" rtlCol="0" anchor="t">
            <a:normAutofit fontScale="92500" lnSpcReduction="10000"/>
          </a:bodyPr>
          <a:lstStyle/>
          <a:p>
            <a:r>
              <a:rPr lang="en-US" sz="3300">
                <a:latin typeface="Aptos"/>
                <a:ea typeface="Calibri"/>
                <a:cs typeface="Calibri"/>
              </a:rPr>
              <a:t>Naïve Bayes Model:</a:t>
            </a:r>
          </a:p>
          <a:p>
            <a:pPr lvl="1">
              <a:buFont typeface="Courier New" panose="020B0604020202020204" pitchFamily="34" charset="0"/>
              <a:buChar char="o"/>
            </a:pPr>
            <a:r>
              <a:rPr lang="en-US">
                <a:latin typeface="Aptos"/>
                <a:ea typeface="Calibri"/>
                <a:cs typeface="Calibri"/>
              </a:rPr>
              <a:t>Able to handle categorical and numerical data without encoding categorical variables</a:t>
            </a:r>
          </a:p>
          <a:p>
            <a:pPr lvl="1">
              <a:buFont typeface="Courier New" panose="020B0604020202020204" pitchFamily="34" charset="0"/>
              <a:buChar char="o"/>
            </a:pPr>
            <a:r>
              <a:rPr lang="en-US">
                <a:latin typeface="Aptos"/>
                <a:ea typeface="Calibri"/>
                <a:cs typeface="Calibri"/>
              </a:rPr>
              <a:t>Looped over every single combination of variables to determine the most accurate combination </a:t>
            </a:r>
          </a:p>
          <a:p>
            <a:pPr lvl="1">
              <a:buFont typeface="Courier New" panose="020B0604020202020204" pitchFamily="34" charset="0"/>
              <a:buChar char="o"/>
            </a:pPr>
            <a:r>
              <a:rPr lang="en-US">
                <a:latin typeface="Aptos"/>
                <a:ea typeface="Calibri"/>
                <a:cs typeface="Calibri"/>
              </a:rPr>
              <a:t>Trained red and white wine together/separately to account for type-specific factors</a:t>
            </a:r>
          </a:p>
          <a:p>
            <a:pPr lvl="2">
              <a:buFont typeface="Wingdings" panose="020B0604020202020204" pitchFamily="34" charset="0"/>
              <a:buChar char="§"/>
            </a:pPr>
            <a:r>
              <a:rPr lang="en-US" sz="2100">
                <a:latin typeface="Aptos"/>
                <a:ea typeface="Calibri"/>
                <a:cs typeface="Calibri"/>
              </a:rPr>
              <a:t>Using the loop, this is over 8000/4000 possible combinations, respectively</a:t>
            </a:r>
          </a:p>
          <a:p>
            <a:r>
              <a:rPr lang="en-US" sz="3300">
                <a:latin typeface="Aptos"/>
                <a:ea typeface="Calibri"/>
                <a:cs typeface="Calibri"/>
              </a:rPr>
              <a:t>Data Splitting:</a:t>
            </a:r>
          </a:p>
          <a:p>
            <a:pPr lvl="1">
              <a:buFont typeface="Courier New" panose="020B0604020202020204" pitchFamily="34" charset="0"/>
              <a:buChar char="o"/>
            </a:pPr>
            <a:r>
              <a:rPr lang="en-US">
                <a:latin typeface="Aptos"/>
                <a:ea typeface="Calibri"/>
                <a:cs typeface="Calibri"/>
              </a:rPr>
              <a:t>80/20 train-validation split</a:t>
            </a:r>
          </a:p>
          <a:p>
            <a:pPr lvl="1">
              <a:buFont typeface="Courier New" panose="020B0604020202020204" pitchFamily="34" charset="0"/>
              <a:buChar char="o"/>
            </a:pPr>
            <a:r>
              <a:rPr lang="en-US">
                <a:latin typeface="Aptos"/>
                <a:ea typeface="Calibri"/>
                <a:cs typeface="Calibri"/>
              </a:rPr>
              <a:t>Set seed at 123</a:t>
            </a:r>
          </a:p>
        </p:txBody>
      </p:sp>
      <p:cxnSp>
        <p:nvCxnSpPr>
          <p:cNvPr id="5" name="Straight Arrow Connector 4">
            <a:extLst>
              <a:ext uri="{FF2B5EF4-FFF2-40B4-BE49-F238E27FC236}">
                <a16:creationId xmlns:a16="http://schemas.microsoft.com/office/drawing/2014/main" id="{77E15EE8-F94F-489F-6653-EAE522EF67E3}"/>
              </a:ext>
            </a:extLst>
          </p:cNvPr>
          <p:cNvCxnSpPr/>
          <p:nvPr/>
        </p:nvCxnSpPr>
        <p:spPr>
          <a:xfrm>
            <a:off x="521127" y="1363697"/>
            <a:ext cx="5245093" cy="4350"/>
          </a:xfrm>
          <a:prstGeom prst="straightConnector1">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0C08C1A8-DE5E-6B71-8F99-9E05024F9942}"/>
              </a:ext>
            </a:extLst>
          </p:cNvPr>
          <p:cNvSpPr/>
          <p:nvPr/>
        </p:nvSpPr>
        <p:spPr>
          <a:xfrm>
            <a:off x="337632" y="291608"/>
            <a:ext cx="822157" cy="130342"/>
          </a:xfrm>
          <a:prstGeom prst="rect">
            <a:avLst/>
          </a:prstGeom>
          <a:solidFill>
            <a:srgbClr val="6A73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Close-up of machine gears">
            <a:extLst>
              <a:ext uri="{FF2B5EF4-FFF2-40B4-BE49-F238E27FC236}">
                <a16:creationId xmlns:a16="http://schemas.microsoft.com/office/drawing/2014/main" id="{F34226BE-4B94-40A5-12FA-A82BD800F358}"/>
              </a:ext>
            </a:extLst>
          </p:cNvPr>
          <p:cNvPicPr>
            <a:picLocks noChangeAspect="1"/>
          </p:cNvPicPr>
          <p:nvPr/>
        </p:nvPicPr>
        <p:blipFill>
          <a:blip r:embed="rId3"/>
          <a:srcRect r="43619"/>
          <a:stretch/>
        </p:blipFill>
        <p:spPr>
          <a:xfrm>
            <a:off x="6426506" y="387"/>
            <a:ext cx="5766308" cy="6858005"/>
          </a:xfrm>
          <a:prstGeom prst="rect">
            <a:avLst/>
          </a:prstGeom>
        </p:spPr>
      </p:pic>
    </p:spTree>
    <p:extLst>
      <p:ext uri="{BB962C8B-B14F-4D97-AF65-F5344CB8AC3E}">
        <p14:creationId xmlns:p14="http://schemas.microsoft.com/office/powerpoint/2010/main" val="17151903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450F34-5448-C3A5-B120-FCBB135BACB1}"/>
              </a:ext>
            </a:extLst>
          </p:cNvPr>
          <p:cNvSpPr txBox="1">
            <a:spLocks/>
          </p:cNvSpPr>
          <p:nvPr/>
        </p:nvSpPr>
        <p:spPr>
          <a:xfrm>
            <a:off x="186368" y="291680"/>
            <a:ext cx="7669576" cy="14357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Aptos Display"/>
                <a:ea typeface="Calibri"/>
                <a:cs typeface="Calibri"/>
              </a:rPr>
              <a:t>Insights from Naïve Bayes Model</a:t>
            </a:r>
            <a:endParaRPr lang="en-US" sz="4000"/>
          </a:p>
        </p:txBody>
      </p:sp>
      <p:cxnSp>
        <p:nvCxnSpPr>
          <p:cNvPr id="7" name="Straight Arrow Connector 6">
            <a:extLst>
              <a:ext uri="{FF2B5EF4-FFF2-40B4-BE49-F238E27FC236}">
                <a16:creationId xmlns:a16="http://schemas.microsoft.com/office/drawing/2014/main" id="{27E7BF69-6534-3A31-2606-865B22D48F32}"/>
              </a:ext>
            </a:extLst>
          </p:cNvPr>
          <p:cNvCxnSpPr/>
          <p:nvPr/>
        </p:nvCxnSpPr>
        <p:spPr>
          <a:xfrm flipV="1">
            <a:off x="189896" y="1267060"/>
            <a:ext cx="6833357" cy="4830"/>
          </a:xfrm>
          <a:prstGeom prst="straightConnector1">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1BC8C61A-92C1-6C3E-43CF-0CE340AD72EC}"/>
              </a:ext>
            </a:extLst>
          </p:cNvPr>
          <p:cNvSpPr/>
          <p:nvPr/>
        </p:nvSpPr>
        <p:spPr>
          <a:xfrm>
            <a:off x="337632" y="291608"/>
            <a:ext cx="822157" cy="130342"/>
          </a:xfrm>
          <a:prstGeom prst="rect">
            <a:avLst/>
          </a:prstGeom>
          <a:solidFill>
            <a:srgbClr val="6A73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hanging lightbulb">
            <a:extLst>
              <a:ext uri="{FF2B5EF4-FFF2-40B4-BE49-F238E27FC236}">
                <a16:creationId xmlns:a16="http://schemas.microsoft.com/office/drawing/2014/main" id="{DB433056-2AAC-524C-81F6-C3772453AF72}"/>
              </a:ext>
            </a:extLst>
          </p:cNvPr>
          <p:cNvPicPr>
            <a:picLocks noChangeAspect="1"/>
          </p:cNvPicPr>
          <p:nvPr/>
        </p:nvPicPr>
        <p:blipFill>
          <a:blip r:embed="rId2"/>
          <a:srcRect l="46547" t="530" r="2775" b="478"/>
          <a:stretch/>
        </p:blipFill>
        <p:spPr>
          <a:xfrm>
            <a:off x="7274481" y="271"/>
            <a:ext cx="4917238" cy="6873838"/>
          </a:xfrm>
          <a:prstGeom prst="rect">
            <a:avLst/>
          </a:prstGeom>
        </p:spPr>
      </p:pic>
      <p:sp>
        <p:nvSpPr>
          <p:cNvPr id="14" name="TextBox 13">
            <a:extLst>
              <a:ext uri="{FF2B5EF4-FFF2-40B4-BE49-F238E27FC236}">
                <a16:creationId xmlns:a16="http://schemas.microsoft.com/office/drawing/2014/main" id="{A8F8A03D-7FA0-41DA-203C-395E5C65867C}"/>
              </a:ext>
            </a:extLst>
          </p:cNvPr>
          <p:cNvSpPr txBox="1"/>
          <p:nvPr/>
        </p:nvSpPr>
        <p:spPr>
          <a:xfrm>
            <a:off x="189122" y="1492786"/>
            <a:ext cx="7021416" cy="6416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a:t>Initial Model:</a:t>
            </a:r>
            <a:r>
              <a:rPr lang="en-US" sz="2800">
                <a:solidFill>
                  <a:srgbClr val="000000"/>
                </a:solidFill>
              </a:rPr>
              <a:t>​</a:t>
            </a:r>
            <a:endParaRPr lang="en-US"/>
          </a:p>
          <a:p>
            <a:pPr marL="742950" lvl="1" indent="-285750">
              <a:lnSpc>
                <a:spcPct val="90000"/>
              </a:lnSpc>
              <a:spcBef>
                <a:spcPts val="500"/>
              </a:spcBef>
              <a:buFont typeface="Courier New,monospace"/>
              <a:buChar char="o"/>
            </a:pPr>
            <a:r>
              <a:rPr lang="en-US" sz="2000">
                <a:solidFill>
                  <a:srgbClr val="FFFFFF"/>
                </a:solidFill>
              </a:rPr>
              <a:t>Red &amp; White Wine Combined:</a:t>
            </a:r>
          </a:p>
          <a:p>
            <a:pPr marL="1200150" lvl="2" indent="-285750">
              <a:lnSpc>
                <a:spcPct val="90000"/>
              </a:lnSpc>
              <a:spcBef>
                <a:spcPts val="500"/>
              </a:spcBef>
              <a:buFont typeface="Wingdings,Sans-Serif"/>
              <a:buChar char="§"/>
            </a:pPr>
            <a:r>
              <a:rPr lang="en-US">
                <a:solidFill>
                  <a:srgbClr val="FFFFFF"/>
                </a:solidFill>
              </a:rPr>
              <a:t>Mean Absolute Error (MAE): 0.4437</a:t>
            </a:r>
          </a:p>
          <a:p>
            <a:pPr marL="1200150" lvl="2" indent="-285750">
              <a:lnSpc>
                <a:spcPct val="90000"/>
              </a:lnSpc>
              <a:spcBef>
                <a:spcPts val="500"/>
              </a:spcBef>
              <a:buFont typeface="Wingdings,Sans-Serif"/>
              <a:buChar char="§"/>
            </a:pPr>
            <a:r>
              <a:rPr lang="en-US">
                <a:solidFill>
                  <a:srgbClr val="FFFFFF"/>
                </a:solidFill>
              </a:rPr>
              <a:t>Top Quality Indicators: Citric Acid, Density, pH, Location</a:t>
            </a:r>
          </a:p>
          <a:p>
            <a:pPr marL="457200" indent="-457200">
              <a:lnSpc>
                <a:spcPct val="90000"/>
              </a:lnSpc>
              <a:spcBef>
                <a:spcPts val="1000"/>
              </a:spcBef>
              <a:buFont typeface="Arial"/>
              <a:buChar char="•"/>
            </a:pPr>
            <a:r>
              <a:rPr lang="en-US" sz="2800">
                <a:solidFill>
                  <a:srgbClr val="FFFFFF"/>
                </a:solidFill>
              </a:rPr>
              <a:t>Refined Model: Given different drivers, will recombine </a:t>
            </a:r>
          </a:p>
          <a:p>
            <a:pPr marL="742950" lvl="1" indent="-285750">
              <a:lnSpc>
                <a:spcPct val="90000"/>
              </a:lnSpc>
              <a:spcBef>
                <a:spcPts val="500"/>
              </a:spcBef>
              <a:buFont typeface="Courier New,monospace"/>
              <a:buChar char="o"/>
            </a:pPr>
            <a:r>
              <a:rPr lang="en-US" sz="2000">
                <a:solidFill>
                  <a:srgbClr val="FFFFFF"/>
                </a:solidFill>
              </a:rPr>
              <a:t>Red Wine:</a:t>
            </a:r>
          </a:p>
          <a:p>
            <a:pPr marL="1200150" lvl="2" indent="-285750">
              <a:lnSpc>
                <a:spcPct val="90000"/>
              </a:lnSpc>
              <a:spcBef>
                <a:spcPts val="500"/>
              </a:spcBef>
              <a:buFont typeface="Wingdings,Sans-Serif"/>
              <a:buChar char="§"/>
            </a:pPr>
            <a:r>
              <a:rPr lang="en-US">
                <a:solidFill>
                  <a:srgbClr val="FFFFFF"/>
                </a:solidFill>
              </a:rPr>
              <a:t>Mean Absolute Error (MAE): 0.3369</a:t>
            </a:r>
          </a:p>
          <a:p>
            <a:pPr marL="1200150" lvl="2" indent="-285750">
              <a:lnSpc>
                <a:spcPct val="90000"/>
              </a:lnSpc>
              <a:spcBef>
                <a:spcPts val="500"/>
              </a:spcBef>
              <a:buFont typeface="Wingdings,Sans-Serif"/>
              <a:buChar char="§"/>
            </a:pPr>
            <a:r>
              <a:rPr lang="en-US">
                <a:solidFill>
                  <a:srgbClr val="FFFFFF"/>
                </a:solidFill>
              </a:rPr>
              <a:t>Top Quality Indicators: Volatile Acidity, Residual Sugar, Chlorides, Total Sulfur Dioxide, Sulphates, Location</a:t>
            </a:r>
          </a:p>
          <a:p>
            <a:pPr marL="742950" lvl="1" indent="-285750">
              <a:lnSpc>
                <a:spcPct val="90000"/>
              </a:lnSpc>
              <a:spcBef>
                <a:spcPts val="500"/>
              </a:spcBef>
              <a:buFont typeface="Courier New,monospace"/>
              <a:buChar char="o"/>
            </a:pPr>
            <a:r>
              <a:rPr lang="en-US" sz="2000">
                <a:solidFill>
                  <a:srgbClr val="FFFFFF"/>
                </a:solidFill>
              </a:rPr>
              <a:t>White Wine:</a:t>
            </a:r>
          </a:p>
          <a:p>
            <a:pPr marL="1200150" lvl="2" indent="-285750">
              <a:lnSpc>
                <a:spcPct val="90000"/>
              </a:lnSpc>
              <a:spcBef>
                <a:spcPts val="500"/>
              </a:spcBef>
              <a:buFont typeface="Wingdings,Sans-Serif"/>
              <a:buChar char="§"/>
            </a:pPr>
            <a:r>
              <a:rPr lang="en-US">
                <a:solidFill>
                  <a:srgbClr val="FFFFFF"/>
                </a:solidFill>
              </a:rPr>
              <a:t>Mean Absolute Error (MAE): 0.4585</a:t>
            </a:r>
          </a:p>
          <a:p>
            <a:pPr marL="1200150" lvl="2" indent="-285750">
              <a:lnSpc>
                <a:spcPct val="90000"/>
              </a:lnSpc>
              <a:spcBef>
                <a:spcPts val="500"/>
              </a:spcBef>
              <a:buFont typeface="Wingdings,Sans-Serif"/>
              <a:buChar char="§"/>
            </a:pPr>
            <a:r>
              <a:rPr lang="en-US">
                <a:solidFill>
                  <a:srgbClr val="FFFFFF"/>
                </a:solidFill>
              </a:rPr>
              <a:t>Top Quality Indicators: Density, pH, Sulphates, Location</a:t>
            </a:r>
          </a:p>
          <a:p>
            <a:pPr marL="800100" lvl="1" indent="-342900">
              <a:buFont typeface="Courier New,monospace"/>
              <a:buChar char="o"/>
            </a:pPr>
            <a:r>
              <a:rPr lang="en-US" sz="2000">
                <a:solidFill>
                  <a:srgbClr val="FFFFFF"/>
                </a:solidFill>
              </a:rPr>
              <a:t>Combined MAE: 0.4287</a:t>
            </a:r>
          </a:p>
          <a:p>
            <a:pPr marL="1200150" lvl="2" indent="-285750">
              <a:lnSpc>
                <a:spcPct val="90000"/>
              </a:lnSpc>
              <a:spcBef>
                <a:spcPts val="500"/>
              </a:spcBef>
              <a:buFont typeface="Wingdings,Sans-Serif"/>
              <a:buChar char="§"/>
            </a:pPr>
            <a:endParaRPr lang="en-US">
              <a:solidFill>
                <a:srgbClr val="FFFFFF"/>
              </a:solidFill>
            </a:endParaRPr>
          </a:p>
          <a:p>
            <a:pPr marL="1200150" lvl="2" indent="-285750">
              <a:lnSpc>
                <a:spcPct val="90000"/>
              </a:lnSpc>
              <a:spcBef>
                <a:spcPts val="500"/>
              </a:spcBef>
              <a:buFont typeface="Wingdings,Sans-Serif"/>
              <a:buChar char="§"/>
            </a:pPr>
            <a:endParaRPr lang="en-US">
              <a:solidFill>
                <a:srgbClr val="FFFFFF"/>
              </a:solidFill>
            </a:endParaRPr>
          </a:p>
          <a:p>
            <a:pPr marL="285750" indent="-285750">
              <a:lnSpc>
                <a:spcPct val="90000"/>
              </a:lnSpc>
              <a:spcBef>
                <a:spcPts val="500"/>
              </a:spcBef>
              <a:buFont typeface="Arial"/>
              <a:buChar char="•"/>
            </a:pPr>
            <a:endParaRPr lang="en-US" sz="1600">
              <a:solidFill>
                <a:srgbClr val="FFFFFF"/>
              </a:solidFill>
            </a:endParaRPr>
          </a:p>
          <a:p>
            <a:endParaRPr lang="en-US" sz="1200">
              <a:solidFill>
                <a:srgbClr val="FFFFFF"/>
              </a:solidFill>
            </a:endParaRPr>
          </a:p>
          <a:p>
            <a:endParaRPr lang="en-US" sz="2800">
              <a:solidFill>
                <a:srgbClr val="000000"/>
              </a:solidFill>
            </a:endParaRPr>
          </a:p>
        </p:txBody>
      </p:sp>
    </p:spTree>
    <p:extLst>
      <p:ext uri="{BB962C8B-B14F-4D97-AF65-F5344CB8AC3E}">
        <p14:creationId xmlns:p14="http://schemas.microsoft.com/office/powerpoint/2010/main" val="150442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fade">
                                      <p:cBhvr>
                                        <p:cTn id="10" dur="500"/>
                                        <p:tgtEl>
                                          <p:spTgt spid="1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animEffect transition="in" filter="fade">
                                      <p:cBhvr>
                                        <p:cTn id="13" dur="500"/>
                                        <p:tgtEl>
                                          <p:spTgt spid="1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xEl>
                                              <p:pRg st="3" end="3"/>
                                            </p:txEl>
                                          </p:spTgt>
                                        </p:tgtEl>
                                        <p:attrNameLst>
                                          <p:attrName>style.visibility</p:attrName>
                                        </p:attrNameLst>
                                      </p:cBhvr>
                                      <p:to>
                                        <p:strVal val="visible"/>
                                      </p:to>
                                    </p:set>
                                    <p:animEffect transition="in" filter="fade">
                                      <p:cBhvr>
                                        <p:cTn id="16" dur="500"/>
                                        <p:tgtEl>
                                          <p:spTgt spid="1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xEl>
                                              <p:pRg st="4" end="4"/>
                                            </p:txEl>
                                          </p:spTgt>
                                        </p:tgtEl>
                                        <p:attrNameLst>
                                          <p:attrName>style.visibility</p:attrName>
                                        </p:attrNameLst>
                                      </p:cBhvr>
                                      <p:to>
                                        <p:strVal val="visible"/>
                                      </p:to>
                                    </p:set>
                                    <p:animEffect transition="in" filter="fade">
                                      <p:cBhvr>
                                        <p:cTn id="21" dur="500"/>
                                        <p:tgtEl>
                                          <p:spTgt spid="1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xEl>
                                              <p:pRg st="5" end="5"/>
                                            </p:txEl>
                                          </p:spTgt>
                                        </p:tgtEl>
                                        <p:attrNameLst>
                                          <p:attrName>style.visibility</p:attrName>
                                        </p:attrNameLst>
                                      </p:cBhvr>
                                      <p:to>
                                        <p:strVal val="visible"/>
                                      </p:to>
                                    </p:set>
                                    <p:animEffect transition="in" filter="fade">
                                      <p:cBhvr>
                                        <p:cTn id="26" dur="500"/>
                                        <p:tgtEl>
                                          <p:spTgt spid="14">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xEl>
                                              <p:pRg st="6" end="6"/>
                                            </p:txEl>
                                          </p:spTgt>
                                        </p:tgtEl>
                                        <p:attrNameLst>
                                          <p:attrName>style.visibility</p:attrName>
                                        </p:attrNameLst>
                                      </p:cBhvr>
                                      <p:to>
                                        <p:strVal val="visible"/>
                                      </p:to>
                                    </p:set>
                                    <p:animEffect transition="in" filter="fade">
                                      <p:cBhvr>
                                        <p:cTn id="29" dur="500"/>
                                        <p:tgtEl>
                                          <p:spTgt spid="14">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xEl>
                                              <p:pRg st="7" end="7"/>
                                            </p:txEl>
                                          </p:spTgt>
                                        </p:tgtEl>
                                        <p:attrNameLst>
                                          <p:attrName>style.visibility</p:attrName>
                                        </p:attrNameLst>
                                      </p:cBhvr>
                                      <p:to>
                                        <p:strVal val="visible"/>
                                      </p:to>
                                    </p:set>
                                    <p:animEffect transition="in" filter="fade">
                                      <p:cBhvr>
                                        <p:cTn id="32" dur="500"/>
                                        <p:tgtEl>
                                          <p:spTgt spid="1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xEl>
                                              <p:pRg st="8" end="8"/>
                                            </p:txEl>
                                          </p:spTgt>
                                        </p:tgtEl>
                                        <p:attrNameLst>
                                          <p:attrName>style.visibility</p:attrName>
                                        </p:attrNameLst>
                                      </p:cBhvr>
                                      <p:to>
                                        <p:strVal val="visible"/>
                                      </p:to>
                                    </p:set>
                                    <p:animEffect transition="in" filter="fade">
                                      <p:cBhvr>
                                        <p:cTn id="37" dur="500"/>
                                        <p:tgtEl>
                                          <p:spTgt spid="14">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xEl>
                                              <p:pRg st="9" end="9"/>
                                            </p:txEl>
                                          </p:spTgt>
                                        </p:tgtEl>
                                        <p:attrNameLst>
                                          <p:attrName>style.visibility</p:attrName>
                                        </p:attrNameLst>
                                      </p:cBhvr>
                                      <p:to>
                                        <p:strVal val="visible"/>
                                      </p:to>
                                    </p:set>
                                    <p:animEffect transition="in" filter="fade">
                                      <p:cBhvr>
                                        <p:cTn id="40" dur="500"/>
                                        <p:tgtEl>
                                          <p:spTgt spid="14">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xEl>
                                              <p:pRg st="10" end="10"/>
                                            </p:txEl>
                                          </p:spTgt>
                                        </p:tgtEl>
                                        <p:attrNameLst>
                                          <p:attrName>style.visibility</p:attrName>
                                        </p:attrNameLst>
                                      </p:cBhvr>
                                      <p:to>
                                        <p:strVal val="visible"/>
                                      </p:to>
                                    </p:set>
                                    <p:animEffect transition="in" filter="fade">
                                      <p:cBhvr>
                                        <p:cTn id="43" dur="500"/>
                                        <p:tgtEl>
                                          <p:spTgt spid="14">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
                                            <p:txEl>
                                              <p:pRg st="11" end="11"/>
                                            </p:txEl>
                                          </p:spTgt>
                                        </p:tgtEl>
                                        <p:attrNameLst>
                                          <p:attrName>style.visibility</p:attrName>
                                        </p:attrNameLst>
                                      </p:cBhvr>
                                      <p:to>
                                        <p:strVal val="visible"/>
                                      </p:to>
                                    </p:set>
                                    <p:animEffect transition="in" filter="fade">
                                      <p:cBhvr>
                                        <p:cTn id="48" dur="500"/>
                                        <p:tgtEl>
                                          <p:spTgt spid="1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ECB066F-202E-CB56-D131-0AAF1629262B}"/>
              </a:ext>
            </a:extLst>
          </p:cNvPr>
          <p:cNvSpPr/>
          <p:nvPr/>
        </p:nvSpPr>
        <p:spPr>
          <a:xfrm>
            <a:off x="337632" y="291608"/>
            <a:ext cx="822157" cy="130342"/>
          </a:xfrm>
          <a:prstGeom prst="rect">
            <a:avLst/>
          </a:prstGeom>
          <a:solidFill>
            <a:srgbClr val="6A73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508D3313-CBEC-4C1F-199F-776F876F1C62}"/>
              </a:ext>
            </a:extLst>
          </p:cNvPr>
          <p:cNvSpPr>
            <a:spLocks noGrp="1"/>
          </p:cNvSpPr>
          <p:nvPr>
            <p:ph idx="1"/>
          </p:nvPr>
        </p:nvSpPr>
        <p:spPr>
          <a:xfrm>
            <a:off x="736600" y="1551305"/>
            <a:ext cx="10515600" cy="4351338"/>
          </a:xfrm>
        </p:spPr>
        <p:txBody>
          <a:bodyPr vert="horz" lIns="91440" tIns="45720" rIns="91440" bIns="45720" rtlCol="0" anchor="t">
            <a:normAutofit/>
          </a:bodyPr>
          <a:lstStyle/>
          <a:p>
            <a:r>
              <a:rPr lang="en-US"/>
              <a:t>Red Wine</a:t>
            </a:r>
          </a:p>
          <a:p>
            <a:pPr marL="742950" lvl="1" indent="-285750">
              <a:buFont typeface="Courier New,monospace" panose="020B0604020202020204" pitchFamily="34" charset="0"/>
              <a:buChar char="o"/>
            </a:pPr>
            <a:r>
              <a:rPr lang="en-US"/>
              <a:t>More variables can be quickly adjusted to obtain higher quality wine</a:t>
            </a:r>
          </a:p>
          <a:p>
            <a:pPr marL="742950" lvl="1" indent="-285750">
              <a:buFont typeface="Courier New,monospace" panose="020B0604020202020204" pitchFamily="34" charset="0"/>
              <a:buChar char="o"/>
            </a:pPr>
            <a:r>
              <a:rPr lang="en-US"/>
              <a:t>Out of the identified trends by variable, adjust those that are easiest to control first (lowest hanging fruit)</a:t>
            </a:r>
          </a:p>
          <a:p>
            <a:pPr marL="285750" indent="-285750"/>
            <a:r>
              <a:rPr lang="en-US"/>
              <a:t>White Wine</a:t>
            </a:r>
          </a:p>
          <a:p>
            <a:pPr marL="742950" lvl="1" indent="-285750">
              <a:buFont typeface="Courier New,monospace" panose="020B0604020202020204" pitchFamily="34" charset="0"/>
              <a:buChar char="o"/>
            </a:pPr>
            <a:r>
              <a:rPr lang="en-US"/>
              <a:t>Harder to control given more variables focused on reducing variability rather than direct increases/decreases</a:t>
            </a:r>
          </a:p>
          <a:p>
            <a:pPr marL="285750" indent="-285750">
              <a:lnSpc>
                <a:spcPct val="100000"/>
              </a:lnSpc>
              <a:spcBef>
                <a:spcPts val="0"/>
              </a:spcBef>
            </a:pPr>
            <a:r>
              <a:rPr lang="en-US"/>
              <a:t>Use Case</a:t>
            </a:r>
          </a:p>
          <a:p>
            <a:pPr marL="742950" lvl="1" indent="-285750">
              <a:lnSpc>
                <a:spcPct val="100000"/>
              </a:lnSpc>
              <a:spcBef>
                <a:spcPts val="0"/>
              </a:spcBef>
              <a:buFont typeface="Courier New,monospace" panose="020B0604020202020204" pitchFamily="34" charset="0"/>
              <a:buChar char="o"/>
            </a:pPr>
            <a:r>
              <a:rPr lang="en-US"/>
              <a:t>Utilize the model with cost/revenue data to drive highest impact decisions to the company. </a:t>
            </a:r>
          </a:p>
          <a:p>
            <a:pPr>
              <a:lnSpc>
                <a:spcPct val="100000"/>
              </a:lnSpc>
              <a:spcBef>
                <a:spcPts val="0"/>
              </a:spcBef>
              <a:buFont typeface="Arial" panose="020B0604020202020204" pitchFamily="34" charset="0"/>
              <a:buChar char="•"/>
            </a:pPr>
            <a:endParaRPr lang="en-US" sz="1800"/>
          </a:p>
          <a:p>
            <a:pPr marL="285750" indent="-285750">
              <a:buFont typeface="Arial" panose="020B0604020202020204" pitchFamily="34" charset="0"/>
              <a:buChar char="•"/>
            </a:pPr>
            <a:endParaRPr lang="en-US"/>
          </a:p>
          <a:p>
            <a:pPr marL="742950" lvl="1" indent="-285750">
              <a:buFont typeface="Courier New,monospace" panose="020B0604020202020204" pitchFamily="34" charset="0"/>
              <a:buChar char="o"/>
            </a:pPr>
            <a:endParaRPr lang="en-US"/>
          </a:p>
          <a:p>
            <a:pPr marL="685800">
              <a:lnSpc>
                <a:spcPct val="100000"/>
              </a:lnSpc>
              <a:spcBef>
                <a:spcPts val="0"/>
              </a:spcBef>
            </a:pPr>
            <a:endParaRPr lang="en-US" sz="1800"/>
          </a:p>
          <a:p>
            <a:endParaRPr lang="en-US"/>
          </a:p>
        </p:txBody>
      </p:sp>
      <p:sp>
        <p:nvSpPr>
          <p:cNvPr id="16" name="Title 15">
            <a:extLst>
              <a:ext uri="{FF2B5EF4-FFF2-40B4-BE49-F238E27FC236}">
                <a16:creationId xmlns:a16="http://schemas.microsoft.com/office/drawing/2014/main" id="{0E4485A0-B3A2-246B-D951-8F261002BAB2}"/>
              </a:ext>
            </a:extLst>
          </p:cNvPr>
          <p:cNvSpPr>
            <a:spLocks noGrp="1"/>
          </p:cNvSpPr>
          <p:nvPr>
            <p:ph type="title"/>
          </p:nvPr>
        </p:nvSpPr>
        <p:spPr/>
        <p:txBody>
          <a:bodyPr/>
          <a:lstStyle/>
          <a:p>
            <a:r>
              <a:rPr lang="en-US"/>
              <a:t>Takeaways &amp; Use Cases</a:t>
            </a:r>
            <a:endParaRPr lang="en-US">
              <a:solidFill>
                <a:srgbClr val="000000"/>
              </a:solidFill>
            </a:endParaRPr>
          </a:p>
        </p:txBody>
      </p:sp>
      <p:cxnSp>
        <p:nvCxnSpPr>
          <p:cNvPr id="18" name="Straight Arrow Connector 17">
            <a:extLst>
              <a:ext uri="{FF2B5EF4-FFF2-40B4-BE49-F238E27FC236}">
                <a16:creationId xmlns:a16="http://schemas.microsoft.com/office/drawing/2014/main" id="{EC55430E-0D6D-E8A7-FA22-276DFAD3AAE4}"/>
              </a:ext>
            </a:extLst>
          </p:cNvPr>
          <p:cNvCxnSpPr/>
          <p:nvPr/>
        </p:nvCxnSpPr>
        <p:spPr>
          <a:xfrm>
            <a:off x="749920" y="1345336"/>
            <a:ext cx="10606634" cy="4350"/>
          </a:xfrm>
          <a:prstGeom prst="straightConnector1">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pic>
        <p:nvPicPr>
          <p:cNvPr id="21" name="Graphic 20" descr="Bullseye outline">
            <a:extLst>
              <a:ext uri="{FF2B5EF4-FFF2-40B4-BE49-F238E27FC236}">
                <a16:creationId xmlns:a16="http://schemas.microsoft.com/office/drawing/2014/main" id="{5E8CBE7A-AF02-6847-2BC2-46F38C87F0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1360" y="4241800"/>
            <a:ext cx="2651760" cy="2600960"/>
          </a:xfrm>
          <a:prstGeom prst="rect">
            <a:avLst/>
          </a:prstGeom>
        </p:spPr>
      </p:pic>
    </p:spTree>
    <p:extLst>
      <p:ext uri="{BB962C8B-B14F-4D97-AF65-F5344CB8AC3E}">
        <p14:creationId xmlns:p14="http://schemas.microsoft.com/office/powerpoint/2010/main" val="58907129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fade">
                                      <p:cBhvr>
                                        <p:cTn id="22" dur="500"/>
                                        <p:tgtEl>
                                          <p:spTgt spid="14">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xEl>
                                              <p:pRg st="4" end="4"/>
                                            </p:txEl>
                                          </p:spTgt>
                                        </p:tgtEl>
                                        <p:attrNameLst>
                                          <p:attrName>style.visibility</p:attrName>
                                        </p:attrNameLst>
                                      </p:cBhvr>
                                      <p:to>
                                        <p:strVal val="visible"/>
                                      </p:to>
                                    </p:set>
                                    <p:animEffect transition="in" filter="fade">
                                      <p:cBhvr>
                                        <p:cTn id="25" dur="500"/>
                                        <p:tgtEl>
                                          <p:spTgt spid="1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xEl>
                                              <p:pRg st="5" end="5"/>
                                            </p:txEl>
                                          </p:spTgt>
                                        </p:tgtEl>
                                        <p:attrNameLst>
                                          <p:attrName>style.visibility</p:attrName>
                                        </p:attrNameLst>
                                      </p:cBhvr>
                                      <p:to>
                                        <p:strVal val="visible"/>
                                      </p:to>
                                    </p:set>
                                    <p:animEffect transition="in" filter="fade">
                                      <p:cBhvr>
                                        <p:cTn id="30" dur="500"/>
                                        <p:tgtEl>
                                          <p:spTgt spid="14">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xEl>
                                              <p:pRg st="6" end="6"/>
                                            </p:txEl>
                                          </p:spTgt>
                                        </p:tgtEl>
                                        <p:attrNameLst>
                                          <p:attrName>style.visibility</p:attrName>
                                        </p:attrNameLst>
                                      </p:cBhvr>
                                      <p:to>
                                        <p:strVal val="visible"/>
                                      </p:to>
                                    </p:set>
                                    <p:animEffect transition="in" filter="fade">
                                      <p:cBhvr>
                                        <p:cTn id="33"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FE04E75D-17DA-6A2C-057E-9E1DD113057C}"/>
              </a:ext>
            </a:extLst>
          </p:cNvPr>
          <p:cNvSpPr>
            <a:spLocks noGrp="1"/>
          </p:cNvSpPr>
          <p:nvPr>
            <p:ph idx="1"/>
          </p:nvPr>
        </p:nvSpPr>
        <p:spPr/>
        <p:txBody>
          <a:bodyPr vert="horz" lIns="91440" tIns="45720" rIns="91440" bIns="45720" rtlCol="0" anchor="t">
            <a:normAutofit fontScale="92500"/>
          </a:bodyPr>
          <a:lstStyle/>
          <a:p>
            <a:r>
              <a:rPr lang="en-US"/>
              <a:t>The MAE is still higher than we would like as this is a blend of all red and white wines, we suggest that varietal be included in the dataset (Cabernet Sauvignon, Pinot Noir, etc.) if possible to focus on leading factors by varietal that directly impact Robert Renzoni vineyards.</a:t>
            </a:r>
          </a:p>
          <a:p>
            <a:pPr lvl="1" indent="-285750">
              <a:buFont typeface="Courier New" panose="020B0604020202020204" pitchFamily="34" charset="0"/>
              <a:buChar char="o"/>
            </a:pPr>
            <a:r>
              <a:rPr lang="en-US" sz="2200"/>
              <a:t>Focus on Robert Renzoni's most popular products first to drive highest ROI changes</a:t>
            </a:r>
          </a:p>
          <a:p>
            <a:pPr lvl="1" indent="-285750">
              <a:buFont typeface="Courier New" panose="020B0604020202020204" pitchFamily="34" charset="0"/>
              <a:buChar char="o"/>
            </a:pPr>
            <a:r>
              <a:rPr lang="en-US" sz="2200"/>
              <a:t>Obtain feedback from RRV to determine the easiest variables to fix for lowest cost (lowest hanging fruit)</a:t>
            </a:r>
            <a:endParaRPr lang="en-US" sz="1800"/>
          </a:p>
          <a:p>
            <a:pPr lvl="1" indent="-285750">
              <a:buFont typeface="Courier New" panose="020B0604020202020204" pitchFamily="34" charset="0"/>
              <a:buChar char="o"/>
            </a:pPr>
            <a:endParaRPr lang="en-US" sz="2200"/>
          </a:p>
          <a:p>
            <a:r>
              <a:rPr lang="en-US"/>
              <a:t>Contacts:</a:t>
            </a:r>
            <a:endParaRPr lang="en-US" sz="1600"/>
          </a:p>
          <a:p>
            <a:pPr lvl="1" indent="-285750">
              <a:buFont typeface="Courier New" panose="020B0604020202020204" pitchFamily="34" charset="0"/>
              <a:buChar char="o"/>
            </a:pPr>
            <a:r>
              <a:rPr lang="en-US" sz="2200"/>
              <a:t>Zainab Anwar: </a:t>
            </a:r>
            <a:r>
              <a:rPr lang="en-US" sz="2200">
                <a:hlinkClick r:id="rId2"/>
              </a:rPr>
              <a:t>zanwar@mail.smu.edu</a:t>
            </a:r>
            <a:endParaRPr lang="en-US" sz="2200"/>
          </a:p>
          <a:p>
            <a:pPr lvl="1" indent="-285750">
              <a:buFont typeface="Courier New" panose="020B0604020202020204" pitchFamily="34" charset="0"/>
              <a:buChar char="o"/>
            </a:pPr>
            <a:r>
              <a:rPr lang="en-US" sz="2200"/>
              <a:t>Blake Armstrong: </a:t>
            </a:r>
            <a:r>
              <a:rPr lang="en-US" sz="2200">
                <a:hlinkClick r:id="rId3"/>
              </a:rPr>
              <a:t>armstrongb@mail.smu.edu</a:t>
            </a:r>
            <a:endParaRPr lang="en-US" sz="2200"/>
          </a:p>
          <a:p>
            <a:pPr marL="742950" lvl="1" indent="-285750">
              <a:buFont typeface="Courier New,monospace" panose="020B0604020202020204" pitchFamily="34" charset="0"/>
              <a:buChar char="o"/>
            </a:pPr>
            <a:endParaRPr lang="en-US" sz="2200"/>
          </a:p>
          <a:p>
            <a:endParaRPr lang="en-US" sz="2400"/>
          </a:p>
          <a:p>
            <a:endParaRPr lang="en-US"/>
          </a:p>
        </p:txBody>
      </p:sp>
      <p:sp>
        <p:nvSpPr>
          <p:cNvPr id="12" name="Title 11">
            <a:extLst>
              <a:ext uri="{FF2B5EF4-FFF2-40B4-BE49-F238E27FC236}">
                <a16:creationId xmlns:a16="http://schemas.microsoft.com/office/drawing/2014/main" id="{19BC4482-C020-C325-DA8B-D38C567AA5A6}"/>
              </a:ext>
            </a:extLst>
          </p:cNvPr>
          <p:cNvSpPr>
            <a:spLocks noGrp="1"/>
          </p:cNvSpPr>
          <p:nvPr>
            <p:ph type="title"/>
          </p:nvPr>
        </p:nvSpPr>
        <p:spPr/>
        <p:txBody>
          <a:bodyPr/>
          <a:lstStyle/>
          <a:p>
            <a:r>
              <a:rPr lang="en-US"/>
              <a:t>Conclusion</a:t>
            </a:r>
          </a:p>
        </p:txBody>
      </p:sp>
      <p:cxnSp>
        <p:nvCxnSpPr>
          <p:cNvPr id="14" name="Straight Arrow Connector 13">
            <a:extLst>
              <a:ext uri="{FF2B5EF4-FFF2-40B4-BE49-F238E27FC236}">
                <a16:creationId xmlns:a16="http://schemas.microsoft.com/office/drawing/2014/main" id="{A70F05F8-AC84-1034-D0B3-DD8ECBC7E577}"/>
              </a:ext>
            </a:extLst>
          </p:cNvPr>
          <p:cNvCxnSpPr/>
          <p:nvPr/>
        </p:nvCxnSpPr>
        <p:spPr>
          <a:xfrm>
            <a:off x="749920" y="1345336"/>
            <a:ext cx="10606634" cy="4350"/>
          </a:xfrm>
          <a:prstGeom prst="straightConnector1">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2135A526-1E92-09C2-8F2D-82947ADF0A94}"/>
              </a:ext>
            </a:extLst>
          </p:cNvPr>
          <p:cNvSpPr/>
          <p:nvPr/>
        </p:nvSpPr>
        <p:spPr>
          <a:xfrm>
            <a:off x="337632" y="291608"/>
            <a:ext cx="822157" cy="130342"/>
          </a:xfrm>
          <a:prstGeom prst="rect">
            <a:avLst/>
          </a:prstGeom>
          <a:solidFill>
            <a:srgbClr val="6A73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7008596"/>
      </p:ext>
    </p:extLst>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animEffect transition="in" filter="fade">
                                      <p:cBhvr>
                                        <p:cTn id="25" dur="500"/>
                                        <p:tgtEl>
                                          <p:spTgt spid="9">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xEl>
                                              <p:pRg st="6" end="6"/>
                                            </p:txEl>
                                          </p:spTgt>
                                        </p:tgtEl>
                                        <p:attrNameLst>
                                          <p:attrName>style.visibility</p:attrName>
                                        </p:attrNameLst>
                                      </p:cBhvr>
                                      <p:to>
                                        <p:strVal val="visible"/>
                                      </p:to>
                                    </p:set>
                                    <p:animEffect transition="in" filter="fade">
                                      <p:cBhvr>
                                        <p:cTn id="28"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9</Slides>
  <Notes>6</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Assessing Key Determinants of Wine Quality</vt:lpstr>
      <vt:lpstr>Overview</vt:lpstr>
      <vt:lpstr>General Information </vt:lpstr>
      <vt:lpstr>PowerPoint Presentation</vt:lpstr>
      <vt:lpstr>Exploring the Data (cont.)</vt:lpstr>
      <vt:lpstr>Modelling Techniques</vt:lpstr>
      <vt:lpstr>PowerPoint Presentation</vt:lpstr>
      <vt:lpstr>Takeaways &amp; Use Cases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cp:revision>
  <dcterms:created xsi:type="dcterms:W3CDTF">2024-12-03T03:00:31Z</dcterms:created>
  <dcterms:modified xsi:type="dcterms:W3CDTF">2024-12-14T13:17:57Z</dcterms:modified>
</cp:coreProperties>
</file>